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64" r:id="rId4"/>
    <p:sldId id="257" r:id="rId5"/>
    <p:sldId id="258" r:id="rId6"/>
    <p:sldId id="266" r:id="rId7"/>
    <p:sldId id="259" r:id="rId8"/>
    <p:sldId id="260" r:id="rId9"/>
    <p:sldId id="265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ce" id="{CFFCAB45-049D-2A44-B185-56C2054A871D}">
          <p14:sldIdLst>
            <p14:sldId id="262"/>
          </p14:sldIdLst>
        </p14:section>
        <p14:section name="Svecenik" id="{2C80EF1F-A6DD-5B40-AAA6-4412687053EC}">
          <p14:sldIdLst>
            <p14:sldId id="263"/>
          </p14:sldIdLst>
        </p14:section>
        <p14:section name="Misijsko vijece" id="{D4E55B17-C1F5-EF4A-9E10-E92BADC3E5B5}">
          <p14:sldIdLst>
            <p14:sldId id="264"/>
          </p14:sldIdLst>
        </p14:section>
        <p14:section name="Liturgija" id="{D3CA5ABD-73E2-FB44-BFAC-B183004FAB8F}">
          <p14:sldIdLst>
            <p14:sldId id="257"/>
          </p14:sldIdLst>
        </p14:section>
        <p14:section name="Zajednica" id="{B1483AD6-8C51-3E4D-991A-753CC69399A1}">
          <p14:sldIdLst>
            <p14:sldId id="258"/>
          </p14:sldIdLst>
        </p14:section>
        <p14:section name="Njemacka zupa" id="{CCCAF8B5-E841-AE4B-A1B9-A09C1DFB47EC}">
          <p14:sldIdLst>
            <p14:sldId id="266"/>
          </p14:sldIdLst>
        </p14:section>
        <p14:section name="Karitas" id="{9341353E-7F8B-7F43-B45D-C87572FC85BF}">
          <p14:sldIdLst>
            <p14:sldId id="259"/>
          </p14:sldIdLst>
        </p14:section>
        <p14:section name="Vjeronauk" id="{F758347F-64A0-354F-8687-09F185A19258}">
          <p14:sldIdLst>
            <p14:sldId id="260"/>
          </p14:sldIdLst>
        </p14:section>
        <p14:section name="Dodatno" id="{91645296-AB42-9546-BFC1-C1C9C7340662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/>
    <p:restoredTop sz="94690"/>
  </p:normalViewPr>
  <p:slideViewPr>
    <p:cSldViewPr snapToGrid="0">
      <p:cViewPr varScale="1">
        <p:scale>
          <a:sx n="65" d="100"/>
          <a:sy n="65" d="100"/>
        </p:scale>
        <p:origin x="10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stipepuda\Desktop\anketa_2026%20Auswertung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Kassel!PivotTable1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dirty="0" err="1"/>
              <a:t>Koliko</a:t>
            </a:r>
            <a:r>
              <a:rPr lang="de-DE" dirty="0"/>
              <a:t> </a:t>
            </a:r>
            <a:r>
              <a:rPr lang="de-DE" dirty="0" err="1"/>
              <a:t>imate</a:t>
            </a:r>
            <a:r>
              <a:rPr lang="de-DE" dirty="0"/>
              <a:t> </a:t>
            </a:r>
            <a:r>
              <a:rPr lang="de-DE" dirty="0" err="1"/>
              <a:t>godina</a:t>
            </a:r>
            <a:r>
              <a:rPr lang="de-DE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Kassel'!$B$3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Kassel'!$A$4:$A$11</c:f>
              <c:strCache>
                <c:ptCount val="7"/>
                <c:pt idx="0">
                  <c:v>0–16</c:v>
                </c:pt>
                <c:pt idx="1">
                  <c:v>17–25</c:v>
                </c:pt>
                <c:pt idx="2">
                  <c:v>25–35</c:v>
                </c:pt>
                <c:pt idx="3">
                  <c:v>35–50</c:v>
                </c:pt>
                <c:pt idx="4">
                  <c:v>50–65</c:v>
                </c:pt>
                <c:pt idx="5">
                  <c:v>Više od 65</c:v>
                </c:pt>
                <c:pt idx="6">
                  <c:v>(Leer)</c:v>
                </c:pt>
              </c:strCache>
            </c:strRef>
          </c:cat>
          <c:val>
            <c:numRef>
              <c:f>'Auswertungen Kassel'!$B$4:$B$11</c:f>
              <c:numCache>
                <c:formatCode>General</c:formatCode>
                <c:ptCount val="7"/>
                <c:pt idx="0">
                  <c:v>1</c:v>
                </c:pt>
                <c:pt idx="1">
                  <c:v>1</c:v>
                </c:pt>
                <c:pt idx="2">
                  <c:v>4</c:v>
                </c:pt>
                <c:pt idx="3">
                  <c:v>8</c:v>
                </c:pt>
                <c:pt idx="4">
                  <c:v>11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7A-1A4E-B96A-55FAAD8C9D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71125263"/>
        <c:axId val="2048818255"/>
      </c:barChart>
      <c:catAx>
        <c:axId val="2071125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48818255"/>
        <c:crosses val="autoZero"/>
        <c:auto val="1"/>
        <c:lblAlgn val="ctr"/>
        <c:lblOffset val="100"/>
        <c:noMultiLvlLbl val="0"/>
      </c:catAx>
      <c:valAx>
        <c:axId val="20488182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71125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Kassel!PivotTable18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Zadovoljstvo</a:t>
            </a:r>
            <a:r>
              <a:rPr lang="en-US" dirty="0"/>
              <a:t> </a:t>
            </a:r>
            <a:r>
              <a:rPr lang="en-US" dirty="0" err="1"/>
              <a:t>načinom</a:t>
            </a:r>
            <a:r>
              <a:rPr lang="en-US" dirty="0"/>
              <a:t> </a:t>
            </a:r>
            <a:r>
              <a:rPr lang="en-US" dirty="0" err="1"/>
              <a:t>slavljenja</a:t>
            </a:r>
            <a:r>
              <a:rPr lang="en-US" dirty="0"/>
              <a:t> </a:t>
            </a:r>
            <a:r>
              <a:rPr lang="en-US" dirty="0" err="1"/>
              <a:t>liturgije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Kassel'!$B$198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761-174F-9D33-63125D004DD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761-174F-9D33-63125D004DD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761-174F-9D33-63125D004DD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761-174F-9D33-63125D004DDD}"/>
              </c:ext>
            </c:extLst>
          </c:dPt>
          <c:cat>
            <c:strRef>
              <c:f>'Auswertungen Kassel'!$A$199:$A$203</c:f>
              <c:strCache>
                <c:ptCount val="4"/>
                <c:pt idx="0">
                  <c:v>Nezadovoljni</c:v>
                </c:pt>
                <c:pt idx="1">
                  <c:v>Vrlo zadovoljni</c:v>
                </c:pt>
                <c:pt idx="2">
                  <c:v>Zadovoljni</c:v>
                </c:pt>
                <c:pt idx="3">
                  <c:v>(Leer)</c:v>
                </c:pt>
              </c:strCache>
            </c:strRef>
          </c:cat>
          <c:val>
            <c:numRef>
              <c:f>'Auswertungen Kassel'!$B$199:$B$203</c:f>
              <c:numCache>
                <c:formatCode>General</c:formatCode>
                <c:ptCount val="4"/>
                <c:pt idx="0">
                  <c:v>1</c:v>
                </c:pt>
                <c:pt idx="1">
                  <c:v>18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761-174F-9D33-63125D004D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Kassel!PivotTable19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Koji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molitve</a:t>
            </a:r>
            <a:r>
              <a:rPr lang="en-US" dirty="0"/>
              <a:t> je </a:t>
            </a:r>
            <a:r>
              <a:rPr lang="en-US" dirty="0" err="1"/>
              <a:t>najbliži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Kassel'!$B$215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C5-E64C-88B2-D03582D9791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3C5-E64C-88B2-D03582D9791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C5-E64C-88B2-D03582D9791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3C5-E64C-88B2-D03582D97910}"/>
              </c:ext>
            </c:extLst>
          </c:dPt>
          <c:cat>
            <c:strRef>
              <c:f>'Auswertungen Kassel'!$A$216:$A$220</c:f>
              <c:strCache>
                <c:ptCount val="4"/>
                <c:pt idx="0">
                  <c:v>Drugo</c:v>
                </c:pt>
                <c:pt idx="1">
                  <c:v>Osobna molitva</c:v>
                </c:pt>
                <c:pt idx="2">
                  <c:v>Sveta misa</c:v>
                </c:pt>
                <c:pt idx="3">
                  <c:v>(Leer)</c:v>
                </c:pt>
              </c:strCache>
            </c:strRef>
          </c:cat>
          <c:val>
            <c:numRef>
              <c:f>'Auswertungen Kassel'!$B$216:$B$220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3C5-E64C-88B2-D03582D97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Kassel!PivotTable20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molitvenih</a:t>
            </a:r>
            <a:r>
              <a:rPr lang="en-US" dirty="0"/>
              <a:t> </a:t>
            </a:r>
            <a:r>
              <a:rPr lang="en-US" dirty="0" err="1"/>
              <a:t>sadržaja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Kassel'!$B$232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666-4049-AD86-FD06B0EF49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666-4049-AD86-FD06B0EF491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666-4049-AD86-FD06B0EF4914}"/>
              </c:ext>
            </c:extLst>
          </c:dPt>
          <c:cat>
            <c:strRef>
              <c:f>'Auswertungen Kassel'!$A$233:$A$236</c:f>
              <c:strCache>
                <c:ptCount val="3"/>
                <c:pt idx="0">
                  <c:v>Da</c:v>
                </c:pt>
                <c:pt idx="1">
                  <c:v>Djelomično</c:v>
                </c:pt>
                <c:pt idx="2">
                  <c:v>(Leer)</c:v>
                </c:pt>
              </c:strCache>
            </c:strRef>
          </c:cat>
          <c:val>
            <c:numRef>
              <c:f>'Auswertungen Kassel'!$B$233:$B$236</c:f>
              <c:numCache>
                <c:formatCode>General</c:formatCode>
                <c:ptCount val="3"/>
                <c:pt idx="0">
                  <c:v>20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666-4049-AD86-FD06B0EF49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Kassel!PivotTable21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Kako </a:t>
            </a:r>
            <a:r>
              <a:rPr lang="en-US" dirty="0" err="1"/>
              <a:t>doživljavate</a:t>
            </a:r>
            <a:r>
              <a:rPr lang="en-US" dirty="0"/>
              <a:t> </a:t>
            </a:r>
            <a:r>
              <a:rPr lang="en-US" dirty="0" err="1"/>
              <a:t>glazbu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pjevanje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'Auswertungen Kassel'!$B$247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1A6-3D4A-A71E-D84ABBEF1E3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1A6-3D4A-A71E-D84ABBEF1E3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1A6-3D4A-A71E-D84ABBEF1E38}"/>
              </c:ext>
            </c:extLst>
          </c:dPt>
          <c:cat>
            <c:strRef>
              <c:f>'Auswertungen Kassel'!$A$248:$A$251</c:f>
              <c:strCache>
                <c:ptCount val="3"/>
                <c:pt idx="0">
                  <c:v>Uglavnom pozitivno</c:v>
                </c:pt>
                <c:pt idx="1">
                  <c:v>Vrlo pozitivno</c:v>
                </c:pt>
                <c:pt idx="2">
                  <c:v>(Leer)</c:v>
                </c:pt>
              </c:strCache>
            </c:strRef>
          </c:cat>
          <c:val>
            <c:numRef>
              <c:f>'Auswertungen Kassel'!$B$248:$B$251</c:f>
              <c:numCache>
                <c:formatCode>General</c:formatCode>
                <c:ptCount val="3"/>
                <c:pt idx="0">
                  <c:v>3</c:v>
                </c:pt>
                <c:pt idx="1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1A6-3D4A-A71E-D84ABBEF1E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Kassel!PivotTable22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Važnost</a:t>
            </a:r>
            <a:r>
              <a:rPr lang="en-US" dirty="0"/>
              <a:t> </a:t>
            </a:r>
            <a:r>
              <a:rPr lang="en-US" dirty="0" err="1"/>
              <a:t>zbora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Kassel'!$B$262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Kassel'!$A$263:$A$266</c:f>
              <c:strCache>
                <c:ptCount val="3"/>
                <c:pt idx="0">
                  <c:v>Lijepo je da su tu</c:v>
                </c:pt>
                <c:pt idx="1">
                  <c:v>Može i bez pjevača</c:v>
                </c:pt>
                <c:pt idx="2">
                  <c:v>(Leer)</c:v>
                </c:pt>
              </c:strCache>
            </c:strRef>
          </c:cat>
          <c:val>
            <c:numRef>
              <c:f>'Auswertungen Kassel'!$B$263:$B$266</c:f>
              <c:numCache>
                <c:formatCode>General</c:formatCode>
                <c:ptCount val="3"/>
                <c:pt idx="0">
                  <c:v>20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C2-2545-8C8B-D065C3C5B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02359455"/>
        <c:axId val="1648562079"/>
      </c:barChart>
      <c:catAx>
        <c:axId val="1702359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48562079"/>
        <c:crosses val="autoZero"/>
        <c:auto val="1"/>
        <c:lblAlgn val="ctr"/>
        <c:lblOffset val="100"/>
        <c:noMultiLvlLbl val="0"/>
      </c:catAx>
      <c:valAx>
        <c:axId val="16485620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02359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Kassel!PivotTable23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Koliko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okupljanja</a:t>
            </a:r>
            <a:r>
              <a:rPr lang="en-US" dirty="0"/>
              <a:t> u </a:t>
            </a:r>
            <a:r>
              <a:rPr lang="en-US" dirty="0" err="1"/>
              <a:t>misiji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Kassel'!$B$280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Kassel'!$A$281:$A$286</c:f>
              <c:strCache>
                <c:ptCount val="5"/>
                <c:pt idx="0">
                  <c:v>Malo važna</c:v>
                </c:pt>
                <c:pt idx="1">
                  <c:v>Nevažna</c:v>
                </c:pt>
                <c:pt idx="2">
                  <c:v>Važna</c:v>
                </c:pt>
                <c:pt idx="3">
                  <c:v>Vrlo važna</c:v>
                </c:pt>
                <c:pt idx="4">
                  <c:v>(Leer)</c:v>
                </c:pt>
              </c:strCache>
            </c:strRef>
          </c:cat>
          <c:val>
            <c:numRef>
              <c:f>'Auswertungen Kassel'!$B$281:$B$286</c:f>
              <c:numCache>
                <c:formatCode>General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15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F2-D546-B273-04827ED7A6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21391199"/>
        <c:axId val="1759079967"/>
      </c:barChart>
      <c:catAx>
        <c:axId val="2021391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59079967"/>
        <c:crosses val="autoZero"/>
        <c:auto val="1"/>
        <c:lblAlgn val="ctr"/>
        <c:lblOffset val="100"/>
        <c:noMultiLvlLbl val="0"/>
      </c:catAx>
      <c:valAx>
        <c:axId val="17590799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213911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Kassel!PivotTable24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 </a:t>
            </a:r>
            <a:r>
              <a:rPr lang="en-US" dirty="0" err="1"/>
              <a:t>kojim</a:t>
            </a:r>
            <a:r>
              <a:rPr lang="en-US" dirty="0"/>
              <a:t> </a:t>
            </a:r>
            <a:r>
              <a:rPr lang="en-US" dirty="0" err="1"/>
              <a:t>događanjima</a:t>
            </a:r>
            <a:r>
              <a:rPr lang="en-US" dirty="0"/>
              <a:t> </a:t>
            </a:r>
            <a:r>
              <a:rPr lang="en-US" dirty="0" err="1"/>
              <a:t>sudjelujete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Kassel'!$B$296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Kassel'!$A$297:$A$302</c:f>
              <c:strCache>
                <c:ptCount val="5"/>
                <c:pt idx="0">
                  <c:v>Dječje priredbe</c:v>
                </c:pt>
                <c:pt idx="1">
                  <c:v>Kava nakon mise</c:v>
                </c:pt>
                <c:pt idx="2">
                  <c:v>Ne sudjelujem</c:v>
                </c:pt>
                <c:pt idx="3">
                  <c:v>Zajednički obroci</c:v>
                </c:pt>
                <c:pt idx="4">
                  <c:v>(Leer)</c:v>
                </c:pt>
              </c:strCache>
            </c:strRef>
          </c:cat>
          <c:val>
            <c:numRef>
              <c:f>'Auswertungen Kassel'!$B$297:$B$302</c:f>
              <c:numCache>
                <c:formatCode>General</c:formatCode>
                <c:ptCount val="5"/>
                <c:pt idx="0">
                  <c:v>2</c:v>
                </c:pt>
                <c:pt idx="1">
                  <c:v>6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F-A346-94DA-19F1A1C4A8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9158239"/>
        <c:axId val="1679972111"/>
      </c:barChart>
      <c:catAx>
        <c:axId val="16491582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79972111"/>
        <c:crosses val="autoZero"/>
        <c:auto val="1"/>
        <c:lblAlgn val="ctr"/>
        <c:lblOffset val="100"/>
        <c:noMultiLvlLbl val="0"/>
      </c:catAx>
      <c:valAx>
        <c:axId val="16799721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491582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Kassel!PivotTable25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Jačaju</a:t>
            </a:r>
            <a:r>
              <a:rPr lang="en-US" dirty="0"/>
              <a:t> li </a:t>
            </a:r>
            <a:r>
              <a:rPr lang="en-US" dirty="0" err="1"/>
              <a:t>okupljanja</a:t>
            </a:r>
            <a:r>
              <a:rPr lang="en-US" dirty="0"/>
              <a:t> </a:t>
            </a:r>
            <a:r>
              <a:rPr lang="en-US" dirty="0" err="1"/>
              <a:t>zajedništvo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Kassel'!$B$314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6BD-E746-9CD6-CF1FB439D5F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6BD-E746-9CD6-CF1FB439D5F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6BD-E746-9CD6-CF1FB439D5FE}"/>
              </c:ext>
            </c:extLst>
          </c:dPt>
          <c:cat>
            <c:strRef>
              <c:f>'Auswertungen Kassel'!$A$315:$A$318</c:f>
              <c:strCache>
                <c:ptCount val="3"/>
                <c:pt idx="0">
                  <c:v>Da, jako</c:v>
                </c:pt>
                <c:pt idx="1">
                  <c:v>Djelomično</c:v>
                </c:pt>
                <c:pt idx="2">
                  <c:v>(Leer)</c:v>
                </c:pt>
              </c:strCache>
            </c:strRef>
          </c:cat>
          <c:val>
            <c:numRef>
              <c:f>'Auswertungen Kassel'!$B$315:$B$318</c:f>
              <c:numCache>
                <c:formatCode>General</c:formatCode>
                <c:ptCount val="3"/>
                <c:pt idx="0">
                  <c:v>22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6BD-E746-9CD6-CF1FB439D5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Kassel!PivotTable26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Želite</a:t>
            </a:r>
            <a:r>
              <a:rPr lang="en-US" dirty="0"/>
              <a:t> li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događanja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2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3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4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6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7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8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0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1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</c:pivotFmts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'Auswertungen Kassel'!$B$330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678-014E-854D-A2E5D8DD107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678-014E-854D-A2E5D8DD107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678-014E-854D-A2E5D8DD107C}"/>
              </c:ext>
            </c:extLst>
          </c:dPt>
          <c:cat>
            <c:strRef>
              <c:f>'Auswertungen Kassel'!$A$331:$A$334</c:f>
              <c:strCache>
                <c:ptCount val="3"/>
                <c:pt idx="0">
                  <c:v>Da</c:v>
                </c:pt>
                <c:pt idx="1">
                  <c:v>Možda</c:v>
                </c:pt>
                <c:pt idx="2">
                  <c:v>(Leer)</c:v>
                </c:pt>
              </c:strCache>
            </c:strRef>
          </c:cat>
          <c:val>
            <c:numRef>
              <c:f>'Auswertungen Kassel'!$B$331:$B$334</c:f>
              <c:numCache>
                <c:formatCode>General</c:formatCode>
                <c:ptCount val="3"/>
                <c:pt idx="0">
                  <c:v>17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678-014E-854D-A2E5D8DD10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Kassel!PivotTable39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Kako</a:t>
            </a:r>
            <a:r>
              <a:rPr lang="en-US" baseline="0" dirty="0"/>
              <a:t> </a:t>
            </a:r>
            <a:r>
              <a:rPr lang="en-US" baseline="0" dirty="0" err="1"/>
              <a:t>d</a:t>
            </a:r>
            <a:r>
              <a:rPr lang="en-US" dirty="0" err="1"/>
              <a:t>oživljavate</a:t>
            </a:r>
            <a:r>
              <a:rPr lang="en-US" dirty="0"/>
              <a:t> </a:t>
            </a:r>
            <a:r>
              <a:rPr lang="en-US" dirty="0" err="1"/>
              <a:t>zajednička</a:t>
            </a:r>
            <a:r>
              <a:rPr lang="en-US" dirty="0"/>
              <a:t> </a:t>
            </a:r>
            <a:r>
              <a:rPr lang="en-US" dirty="0" err="1"/>
              <a:t>slavlja</a:t>
            </a:r>
            <a:r>
              <a:rPr lang="en-US" dirty="0"/>
              <a:t> s</a:t>
            </a:r>
            <a:r>
              <a:rPr lang="en-US" baseline="0" dirty="0"/>
              <a:t> </a:t>
            </a:r>
            <a:r>
              <a:rPr lang="en-US" baseline="0" dirty="0" err="1"/>
              <a:t>njemačkom</a:t>
            </a:r>
            <a:r>
              <a:rPr lang="en-US" baseline="0" dirty="0"/>
              <a:t> </a:t>
            </a:r>
            <a:r>
              <a:rPr lang="en-US" baseline="0" dirty="0" err="1"/>
              <a:t>župom</a:t>
            </a:r>
            <a:r>
              <a:rPr lang="en-US" baseline="0" dirty="0"/>
              <a:t> ?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Kassel'!$B$530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Kassel'!$A$531:$A$537</c:f>
              <c:strCache>
                <c:ptCount val="6"/>
                <c:pt idx="0">
                  <c:v>Jako pozitivno</c:v>
                </c:pt>
                <c:pt idx="1">
                  <c:v>Negativno</c:v>
                </c:pt>
                <c:pt idx="2">
                  <c:v>Neutralno</c:v>
                </c:pt>
                <c:pt idx="3">
                  <c:v>Nisam razmišljao</c:v>
                </c:pt>
                <c:pt idx="4">
                  <c:v>Pozitivno</c:v>
                </c:pt>
                <c:pt idx="5">
                  <c:v>(Leer)</c:v>
                </c:pt>
              </c:strCache>
            </c:strRef>
          </c:cat>
          <c:val>
            <c:numRef>
              <c:f>'Auswertungen Kassel'!$B$531:$B$537</c:f>
              <c:numCache>
                <c:formatCode>General</c:formatCode>
                <c:ptCount val="6"/>
                <c:pt idx="0">
                  <c:v>7</c:v>
                </c:pt>
                <c:pt idx="1">
                  <c:v>1</c:v>
                </c:pt>
                <c:pt idx="2">
                  <c:v>7</c:v>
                </c:pt>
                <c:pt idx="3">
                  <c:v>3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20-0C47-BB8F-682E2E96B7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59449855"/>
        <c:axId val="1383336399"/>
      </c:barChart>
      <c:catAx>
        <c:axId val="1759449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83336399"/>
        <c:crosses val="autoZero"/>
        <c:auto val="1"/>
        <c:lblAlgn val="ctr"/>
        <c:lblOffset val="100"/>
        <c:noMultiLvlLbl val="0"/>
      </c:catAx>
      <c:valAx>
        <c:axId val="1383336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59449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Koliko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sudjelujete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svetoj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?</a:t>
            </a:r>
          </a:p>
        </c:rich>
      </c:tx>
      <c:layout>
        <c:manualLayout>
          <c:xMode val="edge"/>
          <c:yMode val="edge"/>
          <c:x val="0.12278350178538198"/>
          <c:y val="3.8888888888888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v>Ergebnis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Lit>
              <c:ptCount val="3"/>
              <c:pt idx="0">
                <c:v>Jednom tjedno</c:v>
              </c:pt>
              <c:pt idx="1">
                <c:v>Nekoliko puta na mjesec</c:v>
              </c:pt>
              <c:pt idx="2">
                <c:v>(Leer)</c:v>
              </c:pt>
            </c:strLit>
          </c:cat>
          <c:val>
            <c:numLit>
              <c:formatCode>General</c:formatCode>
              <c:ptCount val="3"/>
              <c:pt idx="0">
                <c:v>23</c:v>
              </c:pt>
              <c:pt idx="1">
                <c:v>3</c:v>
              </c:pt>
              <c:pt idx="2">
                <c:v>0</c:v>
              </c:pt>
            </c:numLit>
          </c:val>
          <c:extLst>
            <c:ext xmlns:c16="http://schemas.microsoft.com/office/drawing/2014/chart" uri="{C3380CC4-5D6E-409C-BE32-E72D297353CC}">
              <c16:uniqueId val="{00000000-A8AA-9148-B660-957FE6E282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29165983"/>
        <c:axId val="2048555023"/>
      </c:barChart>
      <c:catAx>
        <c:axId val="1629165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48555023"/>
        <c:crosses val="autoZero"/>
        <c:auto val="1"/>
        <c:lblAlgn val="ctr"/>
        <c:lblOffset val="100"/>
        <c:noMultiLvlLbl val="0"/>
      </c:catAx>
      <c:valAx>
        <c:axId val="20485550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29165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Kassel!PivotTable41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sudjelujete</a:t>
            </a:r>
            <a:r>
              <a:rPr lang="en-US" dirty="0"/>
              <a:t>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HR mise?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Kassel'!$B$565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Kassel'!$A$566:$A$571</c:f>
              <c:strCache>
                <c:ptCount val="5"/>
                <c:pt idx="0">
                  <c:v>Najbliža župa</c:v>
                </c:pt>
                <c:pt idx="1">
                  <c:v>Ne idem</c:v>
                </c:pt>
                <c:pt idx="2">
                  <c:v>Njemačka župa</c:v>
                </c:pt>
                <c:pt idx="3">
                  <c:v>Svejedno</c:v>
                </c:pt>
                <c:pt idx="4">
                  <c:v>(Leer)</c:v>
                </c:pt>
              </c:strCache>
            </c:strRef>
          </c:cat>
          <c:val>
            <c:numRef>
              <c:f>'Auswertungen Kassel'!$B$566:$B$571</c:f>
              <c:numCache>
                <c:formatCode>General</c:formatCode>
                <c:ptCount val="5"/>
                <c:pt idx="0">
                  <c:v>8</c:v>
                </c:pt>
                <c:pt idx="1">
                  <c:v>5</c:v>
                </c:pt>
                <c:pt idx="2">
                  <c:v>7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1A-9645-9F8E-B5568BF6BB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97567775"/>
        <c:axId val="1385789631"/>
      </c:barChart>
      <c:catAx>
        <c:axId val="1397567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85789631"/>
        <c:crosses val="autoZero"/>
        <c:auto val="1"/>
        <c:lblAlgn val="ctr"/>
        <c:lblOffset val="100"/>
        <c:noMultiLvlLbl val="0"/>
      </c:catAx>
      <c:valAx>
        <c:axId val="13857896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9756777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Kassel!PivotTable42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Važnost</a:t>
            </a:r>
            <a:r>
              <a:rPr lang="en-US" dirty="0"/>
              <a:t> HR </a:t>
            </a:r>
            <a:r>
              <a:rPr lang="en-US" dirty="0" err="1"/>
              <a:t>misa</a:t>
            </a:r>
            <a:r>
              <a:rPr lang="en-US" dirty="0"/>
              <a:t> za </a:t>
            </a:r>
            <a:r>
              <a:rPr lang="en-US" dirty="0" err="1"/>
              <a:t>blagdane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Kassel'!$B$582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1EF-FB4F-A36A-B92BABB54B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1EF-FB4F-A36A-B92BABB54B3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1EF-FB4F-A36A-B92BABB54B30}"/>
              </c:ext>
            </c:extLst>
          </c:dPt>
          <c:cat>
            <c:strRef>
              <c:f>'Auswertungen Kassel'!$A$583:$A$586</c:f>
              <c:strCache>
                <c:ptCount val="3"/>
                <c:pt idx="0">
                  <c:v>Izuzetno</c:v>
                </c:pt>
                <c:pt idx="1">
                  <c:v>Važno</c:v>
                </c:pt>
                <c:pt idx="2">
                  <c:v>(Leer)</c:v>
                </c:pt>
              </c:strCache>
            </c:strRef>
          </c:cat>
          <c:val>
            <c:numRef>
              <c:f>'Auswertungen Kassel'!$B$583:$B$586</c:f>
              <c:numCache>
                <c:formatCode>General</c:formatCode>
                <c:ptCount val="3"/>
                <c:pt idx="0">
                  <c:v>17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1EF-FB4F-A36A-B92BABB54B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Kassel!PivotTable28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Znate</a:t>
            </a:r>
            <a:r>
              <a:rPr lang="en-US" dirty="0"/>
              <a:t> li za </a:t>
            </a:r>
            <a:r>
              <a:rPr lang="en-US" dirty="0" err="1"/>
              <a:t>karitativne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Kassel'!$B$361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A0-2242-8BC9-F69C2B8A1BB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3A0-2242-8BC9-F69C2B8A1BB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A0-2242-8BC9-F69C2B8A1BB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3A0-2242-8BC9-F69C2B8A1BBA}"/>
              </c:ext>
            </c:extLst>
          </c:dPt>
          <c:cat>
            <c:strRef>
              <c:f>'Auswertungen Kassel'!$A$362:$A$366</c:f>
              <c:strCache>
                <c:ptCount val="4"/>
                <c:pt idx="0">
                  <c:v>Da</c:v>
                </c:pt>
                <c:pt idx="1">
                  <c:v>Djelomično</c:v>
                </c:pt>
                <c:pt idx="2">
                  <c:v>Ne</c:v>
                </c:pt>
                <c:pt idx="3">
                  <c:v>(Leer)</c:v>
                </c:pt>
              </c:strCache>
            </c:strRef>
          </c:cat>
          <c:val>
            <c:numRef>
              <c:f>'Auswertungen Kassel'!$B$362:$B$366</c:f>
              <c:numCache>
                <c:formatCode>General</c:formatCode>
                <c:ptCount val="4"/>
                <c:pt idx="0">
                  <c:v>15</c:v>
                </c:pt>
                <c:pt idx="1">
                  <c:v>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3A0-2242-8BC9-F69C2B8A1B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Kassel!PivotTable29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Smatrate</a:t>
            </a:r>
            <a:r>
              <a:rPr lang="en-US" dirty="0"/>
              <a:t> li da </a:t>
            </a:r>
            <a:r>
              <a:rPr lang="en-US" dirty="0" err="1"/>
              <a:t>misija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pomaze</a:t>
            </a:r>
            <a:r>
              <a:rPr lang="en-US" dirty="0"/>
              <a:t> </a:t>
            </a:r>
            <a:r>
              <a:rPr lang="en-US" dirty="0" err="1"/>
              <a:t>potrebitima</a:t>
            </a:r>
            <a:r>
              <a:rPr lang="en-US" dirty="0"/>
              <a:t>?</a:t>
            </a:r>
          </a:p>
        </c:rich>
      </c:tx>
      <c:layout>
        <c:manualLayout>
          <c:xMode val="edge"/>
          <c:yMode val="edge"/>
          <c:x val="0.19632682762995857"/>
          <c:y val="5.55555555555555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Kassel'!$B$377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Kassel'!$A$378:$A$382</c:f>
              <c:strCache>
                <c:ptCount val="4"/>
                <c:pt idx="0">
                  <c:v>Da</c:v>
                </c:pt>
                <c:pt idx="1">
                  <c:v>Djelomično</c:v>
                </c:pt>
                <c:pt idx="2">
                  <c:v>Ne znam</c:v>
                </c:pt>
                <c:pt idx="3">
                  <c:v>(Leer)</c:v>
                </c:pt>
              </c:strCache>
            </c:strRef>
          </c:cat>
          <c:val>
            <c:numRef>
              <c:f>'Auswertungen Kassel'!$B$378:$B$382</c:f>
              <c:numCache>
                <c:formatCode>General</c:formatCode>
                <c:ptCount val="4"/>
                <c:pt idx="0">
                  <c:v>16</c:v>
                </c:pt>
                <c:pt idx="1">
                  <c:v>4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90-0849-8706-E6456F8EEA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3888479"/>
        <c:axId val="1659217759"/>
      </c:barChart>
      <c:catAx>
        <c:axId val="2043888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59217759"/>
        <c:crosses val="autoZero"/>
        <c:auto val="1"/>
        <c:lblAlgn val="ctr"/>
        <c:lblOffset val="100"/>
        <c:noMultiLvlLbl val="0"/>
      </c:catAx>
      <c:valAx>
        <c:axId val="16592177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43888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Kassel!PivotTable32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Kome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pomagati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Kassel'!$B$410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Kassel'!$A$411:$A$416</c:f>
              <c:strCache>
                <c:ptCount val="5"/>
                <c:pt idx="0">
                  <c:v>Članovima misije</c:v>
                </c:pt>
                <c:pt idx="1">
                  <c:v>Domovini</c:v>
                </c:pt>
                <c:pt idx="2">
                  <c:v>Drugo</c:v>
                </c:pt>
                <c:pt idx="3">
                  <c:v>Svima</c:v>
                </c:pt>
                <c:pt idx="4">
                  <c:v>(Leer)</c:v>
                </c:pt>
              </c:strCache>
            </c:strRef>
          </c:cat>
          <c:val>
            <c:numRef>
              <c:f>'Auswertungen Kassel'!$B$411:$B$416</c:f>
              <c:numCache>
                <c:formatCode>General</c:formatCode>
                <c:ptCount val="5"/>
                <c:pt idx="0">
                  <c:v>5</c:v>
                </c:pt>
                <c:pt idx="1">
                  <c:v>5</c:v>
                </c:pt>
                <c:pt idx="2">
                  <c:v>1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55-064A-BB27-A8FA54321D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88553231"/>
        <c:axId val="1683282879"/>
      </c:barChart>
      <c:catAx>
        <c:axId val="2088553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83282879"/>
        <c:crosses val="autoZero"/>
        <c:auto val="1"/>
        <c:lblAlgn val="ctr"/>
        <c:lblOffset val="100"/>
        <c:noMultiLvlLbl val="0"/>
      </c:catAx>
      <c:valAx>
        <c:axId val="16832828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885532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Kassel!PivotTable34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Zadovoljni</a:t>
            </a:r>
            <a:r>
              <a:rPr lang="en-US" dirty="0"/>
              <a:t> </a:t>
            </a:r>
            <a:r>
              <a:rPr lang="en-US" dirty="0" err="1"/>
              <a:t>organizacijom</a:t>
            </a:r>
            <a:r>
              <a:rPr lang="en-US" dirty="0"/>
              <a:t> </a:t>
            </a:r>
            <a:r>
              <a:rPr lang="en-US" dirty="0" err="1"/>
              <a:t>vjeronauka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Kassel'!$B$443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CE7-AF48-AB05-8E5FD6A926E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CE7-AF48-AB05-8E5FD6A926E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CE7-AF48-AB05-8E5FD6A926E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CE7-AF48-AB05-8E5FD6A926EE}"/>
              </c:ext>
            </c:extLst>
          </c:dPt>
          <c:cat>
            <c:strRef>
              <c:f>'Auswertungen Kassel'!$A$444:$A$448</c:f>
              <c:strCache>
                <c:ptCount val="4"/>
                <c:pt idx="0">
                  <c:v>Ne znam</c:v>
                </c:pt>
                <c:pt idx="1">
                  <c:v>Vrlo zadovoljni</c:v>
                </c:pt>
                <c:pt idx="2">
                  <c:v>Zadovoljni</c:v>
                </c:pt>
                <c:pt idx="3">
                  <c:v>(Leer)</c:v>
                </c:pt>
              </c:strCache>
            </c:strRef>
          </c:cat>
          <c:val>
            <c:numRef>
              <c:f>'Auswertungen Kassel'!$B$444:$B$448</c:f>
              <c:numCache>
                <c:formatCode>General</c:formatCode>
                <c:ptCount val="4"/>
                <c:pt idx="0">
                  <c:v>8</c:v>
                </c:pt>
                <c:pt idx="1">
                  <c:v>9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CE7-AF48-AB05-8E5FD6A92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Kassel!PivotTable35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 Koji </a:t>
            </a:r>
            <a:r>
              <a:rPr lang="en-US" dirty="0" err="1"/>
              <a:t>termin</a:t>
            </a:r>
            <a:r>
              <a:rPr lang="en-US" dirty="0"/>
              <a:t> </a:t>
            </a:r>
            <a:r>
              <a:rPr lang="en-US" dirty="0" err="1"/>
              <a:t>vjeronauka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2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3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4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6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7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8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0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  <c:pivotFmt>
        <c:idx val="11"/>
        <c:spPr>
          <a:solidFill>
            <a:schemeClr val="accent1"/>
          </a:solidFill>
          <a:ln w="25400">
            <a:solidFill>
              <a:schemeClr val="lt1"/>
            </a:solidFill>
          </a:ln>
          <a:effectLst/>
          <a:sp3d contourW="25400">
            <a:contourClr>
              <a:schemeClr val="lt1"/>
            </a:contourClr>
          </a:sp3d>
        </c:spPr>
      </c:pivotFmt>
    </c:pivotFmts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'Auswertungen Kassel'!$B$460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7C9-784D-8891-FCC0996883D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7C9-784D-8891-FCC0996883D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7C9-784D-8891-FCC0996883D0}"/>
              </c:ext>
            </c:extLst>
          </c:dPt>
          <c:cat>
            <c:strRef>
              <c:f>'Auswertungen Kassel'!$A$461:$A$464</c:f>
              <c:strCache>
                <c:ptCount val="3"/>
                <c:pt idx="0">
                  <c:v>Nije važno</c:v>
                </c:pt>
                <c:pt idx="1">
                  <c:v>Vikend</c:v>
                </c:pt>
                <c:pt idx="2">
                  <c:v>(Leer)</c:v>
                </c:pt>
              </c:strCache>
            </c:strRef>
          </c:cat>
          <c:val>
            <c:numRef>
              <c:f>'Auswertungen Kassel'!$B$461:$B$464</c:f>
              <c:numCache>
                <c:formatCode>General</c:formatCode>
                <c:ptCount val="3"/>
                <c:pt idx="0">
                  <c:v>4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C9-784D-8891-FCC0996883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Kassel!PivotTable36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Naglasak</a:t>
            </a:r>
            <a:r>
              <a:rPr lang="en-US" dirty="0"/>
              <a:t> </a:t>
            </a:r>
            <a:r>
              <a:rPr lang="en-US" dirty="0" err="1"/>
              <a:t>vjeronauka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Kassel'!$B$476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Kassel'!$A$477:$A$481</c:f>
              <c:strCache>
                <c:ptCount val="4"/>
                <c:pt idx="0">
                  <c:v>Primjena vjere</c:v>
                </c:pt>
                <c:pt idx="1">
                  <c:v>Sve navedeno</c:v>
                </c:pt>
                <c:pt idx="2">
                  <c:v>Vjersko znanje</c:v>
                </c:pt>
                <c:pt idx="3">
                  <c:v>(Leer)</c:v>
                </c:pt>
              </c:strCache>
            </c:strRef>
          </c:cat>
          <c:val>
            <c:numRef>
              <c:f>'Auswertungen Kassel'!$B$477:$B$481</c:f>
              <c:numCache>
                <c:formatCode>General</c:formatCode>
                <c:ptCount val="4"/>
                <c:pt idx="0">
                  <c:v>1</c:v>
                </c:pt>
                <c:pt idx="1">
                  <c:v>15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74-184C-B9C2-EE76D85119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83240879"/>
        <c:axId val="1648848207"/>
      </c:barChart>
      <c:catAx>
        <c:axId val="1683240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48848207"/>
        <c:crosses val="autoZero"/>
        <c:auto val="1"/>
        <c:lblAlgn val="ctr"/>
        <c:lblOffset val="100"/>
        <c:noMultiLvlLbl val="0"/>
      </c:catAx>
      <c:valAx>
        <c:axId val="16488482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83240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Kassel!PivotTable38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Rad s </a:t>
            </a:r>
            <a:r>
              <a:rPr lang="en-US" dirty="0" err="1"/>
              <a:t>djecom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PP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Krizme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Kassel'!$B$511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467-DF45-9383-EEB64BE08E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467-DF45-9383-EEB64BE08E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467-DF45-9383-EEB64BE08E7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467-DF45-9383-EEB64BE08E79}"/>
              </c:ext>
            </c:extLst>
          </c:dPt>
          <c:cat>
            <c:strRef>
              <c:f>'Auswertungen Kassel'!$A$512:$A$516</c:f>
              <c:strCache>
                <c:ptCount val="4"/>
                <c:pt idx="0">
                  <c:v>Jako važno</c:v>
                </c:pt>
                <c:pt idx="1">
                  <c:v>Nevažno</c:v>
                </c:pt>
                <c:pt idx="2">
                  <c:v>Važno</c:v>
                </c:pt>
                <c:pt idx="3">
                  <c:v>(Leer)</c:v>
                </c:pt>
              </c:strCache>
            </c:strRef>
          </c:cat>
          <c:val>
            <c:numRef>
              <c:f>'Auswertungen Kassel'!$B$512:$B$516</c:f>
              <c:numCache>
                <c:formatCode>General</c:formatCode>
                <c:ptCount val="4"/>
                <c:pt idx="0">
                  <c:v>8</c:v>
                </c:pt>
                <c:pt idx="1">
                  <c:v>1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467-DF45-9383-EEB64BE08E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Kassel!PivotTable44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nedostaje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domovine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Kassel'!$B$618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D8-E847-AA3B-B2B0D503AF3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D8-E847-AA3B-B2B0D503AF3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D8-E847-AA3B-B2B0D503AF3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D8-E847-AA3B-B2B0D503AF3A}"/>
              </c:ext>
            </c:extLst>
          </c:dPt>
          <c:cat>
            <c:strRef>
              <c:f>'Auswertungen Kassel'!$A$619:$A$623</c:f>
              <c:strCache>
                <c:ptCount val="4"/>
                <c:pt idx="0">
                  <c:v>Bliskost i zajedništvo</c:v>
                </c:pt>
                <c:pt idx="1">
                  <c:v>Drugo</c:v>
                </c:pt>
                <c:pt idx="2">
                  <c:v>Ništa</c:v>
                </c:pt>
                <c:pt idx="3">
                  <c:v>(Leer)</c:v>
                </c:pt>
              </c:strCache>
            </c:strRef>
          </c:cat>
          <c:val>
            <c:numRef>
              <c:f>'Auswertungen Kassel'!$B$619:$B$623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AD8-E847-AA3B-B2B0D503AF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Kassel!PivotTable11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Koliko često sudjelujete u aktivnostima misije osim mise?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Kassel'!$B$79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Kassel'!$A$80:$A$85</c:f>
              <c:strCache>
                <c:ptCount val="5"/>
                <c:pt idx="0">
                  <c:v>Nikada</c:v>
                </c:pt>
                <c:pt idx="1">
                  <c:v>Povremeno</c:v>
                </c:pt>
                <c:pt idx="2">
                  <c:v>Redovito</c:v>
                </c:pt>
                <c:pt idx="3">
                  <c:v>Rijetko</c:v>
                </c:pt>
                <c:pt idx="4">
                  <c:v>(Leer)</c:v>
                </c:pt>
              </c:strCache>
            </c:strRef>
          </c:cat>
          <c:val>
            <c:numRef>
              <c:f>'Auswertungen Kassel'!$B$80:$B$85</c:f>
              <c:numCache>
                <c:formatCode>General</c:formatCode>
                <c:ptCount val="5"/>
                <c:pt idx="0">
                  <c:v>1</c:v>
                </c:pt>
                <c:pt idx="1">
                  <c:v>13</c:v>
                </c:pt>
                <c:pt idx="2">
                  <c:v>4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17-734B-8018-B3396F9C7F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2745456"/>
        <c:axId val="776394016"/>
      </c:barChart>
      <c:catAx>
        <c:axId val="84274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776394016"/>
        <c:crosses val="autoZero"/>
        <c:auto val="1"/>
        <c:lblAlgn val="ctr"/>
        <c:lblOffset val="100"/>
        <c:noMultiLvlLbl val="0"/>
      </c:catAx>
      <c:valAx>
        <c:axId val="776394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42745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Kassel!PivotTable45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Nedostaje</a:t>
            </a:r>
            <a:r>
              <a:rPr lang="en-US" dirty="0"/>
              <a:t> li Vam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koji se </a:t>
            </a:r>
            <a:r>
              <a:rPr lang="en-US" dirty="0" err="1"/>
              <a:t>slavila</a:t>
            </a:r>
            <a:r>
              <a:rPr lang="en-US" dirty="0"/>
              <a:t> </a:t>
            </a:r>
            <a:r>
              <a:rPr lang="en-US" dirty="0" err="1"/>
              <a:t>sveta</a:t>
            </a:r>
            <a:r>
              <a:rPr lang="en-US" dirty="0"/>
              <a:t> </a:t>
            </a:r>
            <a:r>
              <a:rPr lang="en-US" dirty="0" err="1"/>
              <a:t>misa</a:t>
            </a:r>
            <a:r>
              <a:rPr lang="en-US" dirty="0"/>
              <a:t> u HR/BiH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Kassel'!$B$635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Kassel'!$A$636:$A$641</c:f>
              <c:strCache>
                <c:ptCount val="5"/>
                <c:pt idx="0">
                  <c:v>Da, jako</c:v>
                </c:pt>
                <c:pt idx="1">
                  <c:v>Djelomično</c:v>
                </c:pt>
                <c:pt idx="2">
                  <c:v>Ne</c:v>
                </c:pt>
                <c:pt idx="3">
                  <c:v>Nisam razmišljao</c:v>
                </c:pt>
                <c:pt idx="4">
                  <c:v>(Leer)</c:v>
                </c:pt>
              </c:strCache>
            </c:strRef>
          </c:cat>
          <c:val>
            <c:numRef>
              <c:f>'Auswertungen Kassel'!$B$636:$B$641</c:f>
              <c:numCache>
                <c:formatCode>General</c:formatCode>
                <c:ptCount val="5"/>
                <c:pt idx="0">
                  <c:v>1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59-8344-8D01-38E46CADA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3380511"/>
        <c:axId val="1649294543"/>
      </c:barChart>
      <c:catAx>
        <c:axId val="1403380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49294543"/>
        <c:crosses val="autoZero"/>
        <c:auto val="1"/>
        <c:lblAlgn val="ctr"/>
        <c:lblOffset val="100"/>
        <c:noMultiLvlLbl val="0"/>
      </c:catAx>
      <c:valAx>
        <c:axId val="16492945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03380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Kassel!PivotTable46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organizirano</a:t>
            </a:r>
            <a:r>
              <a:rPr lang="en-US" dirty="0"/>
              <a:t> u </a:t>
            </a:r>
            <a:r>
              <a:rPr lang="en-US" dirty="0" err="1"/>
              <a:t>domovini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Kassel'!$B$653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1B1-5748-83A3-EBCB6D21FD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1B1-5748-83A3-EBCB6D21FD1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1B1-5748-83A3-EBCB6D21FD1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1B1-5748-83A3-EBCB6D21FD14}"/>
              </c:ext>
            </c:extLst>
          </c:dPt>
          <c:cat>
            <c:strRef>
              <c:f>'Auswertungen Kassel'!$A$654:$A$658</c:f>
              <c:strCache>
                <c:ptCount val="4"/>
                <c:pt idx="0">
                  <c:v>Nisam razmišljao</c:v>
                </c:pt>
                <c:pt idx="1">
                  <c:v>Ništa</c:v>
                </c:pt>
                <c:pt idx="2">
                  <c:v>Okupljanja</c:v>
                </c:pt>
                <c:pt idx="3">
                  <c:v>(Leer)</c:v>
                </c:pt>
              </c:strCache>
            </c:strRef>
          </c:cat>
          <c:val>
            <c:numRef>
              <c:f>'Auswertungen Kassel'!$B$654:$B$658</c:f>
              <c:numCache>
                <c:formatCode>General</c:formatCode>
                <c:ptCount val="4"/>
                <c:pt idx="0">
                  <c:v>4</c:v>
                </c:pt>
                <c:pt idx="1">
                  <c:v>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1B1-5748-83A3-EBCB6D21FD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Kassel!PivotTable47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Razlika</a:t>
            </a:r>
            <a:r>
              <a:rPr lang="en-US" dirty="0"/>
              <a:t> u </a:t>
            </a:r>
            <a:r>
              <a:rPr lang="en-US" dirty="0" err="1"/>
              <a:t>osjećaju</a:t>
            </a:r>
            <a:r>
              <a:rPr lang="en-US" dirty="0"/>
              <a:t> </a:t>
            </a:r>
            <a:r>
              <a:rPr lang="en-US" dirty="0" err="1"/>
              <a:t>pripadnosti</a:t>
            </a:r>
            <a:r>
              <a:rPr lang="en-US" dirty="0"/>
              <a:t>?</a:t>
            </a:r>
          </a:p>
        </c:rich>
      </c:tx>
      <c:layout>
        <c:manualLayout>
          <c:xMode val="edge"/>
          <c:yMode val="edge"/>
          <c:x val="0.22318253968253968"/>
          <c:y val="4.5357142857142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Kassel'!$B$671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Kassel'!$A$672:$A$678</c:f>
              <c:strCache>
                <c:ptCount val="6"/>
                <c:pt idx="0">
                  <c:v>Isti</c:v>
                </c:pt>
                <c:pt idx="1">
                  <c:v>Jači</c:v>
                </c:pt>
                <c:pt idx="2">
                  <c:v>Ne osjećam</c:v>
                </c:pt>
                <c:pt idx="3">
                  <c:v>Nisam razmišljao</c:v>
                </c:pt>
                <c:pt idx="4">
                  <c:v>Slabiji</c:v>
                </c:pt>
                <c:pt idx="5">
                  <c:v>(Leer)</c:v>
                </c:pt>
              </c:strCache>
            </c:strRef>
          </c:cat>
          <c:val>
            <c:numRef>
              <c:f>'Auswertungen Kassel'!$B$672:$B$678</c:f>
              <c:numCache>
                <c:formatCode>General</c:formatCode>
                <c:ptCount val="6"/>
                <c:pt idx="0">
                  <c:v>7</c:v>
                </c:pt>
                <c:pt idx="1">
                  <c:v>2</c:v>
                </c:pt>
                <c:pt idx="2">
                  <c:v>1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89-4C46-B1AE-94AEF77163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85654463"/>
        <c:axId val="1439086943"/>
      </c:barChart>
      <c:catAx>
        <c:axId val="13856544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39086943"/>
        <c:crosses val="autoZero"/>
        <c:auto val="1"/>
        <c:lblAlgn val="ctr"/>
        <c:lblOffset val="100"/>
        <c:noMultiLvlLbl val="0"/>
      </c:catAx>
      <c:valAx>
        <c:axId val="14390869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856544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Kassel!PivotTable48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Koliko </a:t>
            </a:r>
            <a:r>
              <a:rPr lang="en-US" dirty="0" err="1"/>
              <a:t>nedostaju</a:t>
            </a:r>
            <a:r>
              <a:rPr lang="en-US" dirty="0"/>
              <a:t> </a:t>
            </a:r>
            <a:r>
              <a:rPr lang="en-US" dirty="0" err="1"/>
              <a:t>tradicionalne</a:t>
            </a:r>
            <a:r>
              <a:rPr lang="en-US" dirty="0"/>
              <a:t> </a:t>
            </a:r>
            <a:r>
              <a:rPr lang="en-US" dirty="0" err="1"/>
              <a:t>pobožnosti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Kassel'!$B$689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Kassel'!$A$690:$A$695</c:f>
              <c:strCache>
                <c:ptCount val="5"/>
                <c:pt idx="0">
                  <c:v>Jako</c:v>
                </c:pt>
                <c:pt idx="1">
                  <c:v>Malo</c:v>
                </c:pt>
                <c:pt idx="2">
                  <c:v>Umjereno</c:v>
                </c:pt>
                <c:pt idx="3">
                  <c:v>Uopće ne</c:v>
                </c:pt>
                <c:pt idx="4">
                  <c:v>(Leer)</c:v>
                </c:pt>
              </c:strCache>
            </c:strRef>
          </c:cat>
          <c:val>
            <c:numRef>
              <c:f>'Auswertungen Kassel'!$B$690:$B$695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9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59-D142-AF7E-E76A62709C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02501135"/>
        <c:axId val="1403172527"/>
      </c:barChart>
      <c:catAx>
        <c:axId val="1702501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403172527"/>
        <c:crosses val="autoZero"/>
        <c:auto val="1"/>
        <c:lblAlgn val="ctr"/>
        <c:lblOffset val="100"/>
        <c:noMultiLvlLbl val="0"/>
      </c:catAx>
      <c:valAx>
        <c:axId val="1403172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702501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Kassel!PivotTable2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Koliko ste zadovoljni činjenicim da misija ima svećenika?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Kassel'!$L$4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Kassel'!$K$5:$K$7</c:f>
              <c:strCache>
                <c:ptCount val="2"/>
                <c:pt idx="0">
                  <c:v>Vrlo zadovoljni</c:v>
                </c:pt>
                <c:pt idx="1">
                  <c:v>(Leer)</c:v>
                </c:pt>
              </c:strCache>
            </c:strRef>
          </c:cat>
          <c:val>
            <c:numRef>
              <c:f>'Auswertungen Kassel'!$L$5:$L$7</c:f>
              <c:numCache>
                <c:formatCode>General</c:formatCode>
                <c:ptCount val="2"/>
                <c:pt idx="0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C6-A54A-BF85-2185E5F5B0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41930304"/>
        <c:axId val="842359728"/>
      </c:barChart>
      <c:catAx>
        <c:axId val="841930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42359728"/>
        <c:crosses val="autoZero"/>
        <c:auto val="1"/>
        <c:lblAlgn val="ctr"/>
        <c:lblOffset val="100"/>
        <c:noMultiLvlLbl val="0"/>
      </c:catAx>
      <c:valAx>
        <c:axId val="842359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41930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Kassel!PivotTable3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Smatrate li da svećenik poznaje potrebe vjernika?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Kassel'!$M$34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Kassel'!$L$35:$L$39</c:f>
              <c:strCache>
                <c:ptCount val="4"/>
                <c:pt idx="0">
                  <c:v>Da</c:v>
                </c:pt>
                <c:pt idx="1">
                  <c:v>Djelomično</c:v>
                </c:pt>
                <c:pt idx="2">
                  <c:v>Ne znam</c:v>
                </c:pt>
                <c:pt idx="3">
                  <c:v>(Leer)</c:v>
                </c:pt>
              </c:strCache>
            </c:strRef>
          </c:cat>
          <c:val>
            <c:numRef>
              <c:f>'Auswertungen Kassel'!$M$35:$M$39</c:f>
              <c:numCache>
                <c:formatCode>General</c:formatCode>
                <c:ptCount val="4"/>
                <c:pt idx="0">
                  <c:v>17</c:v>
                </c:pt>
                <c:pt idx="1">
                  <c:v>5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538-984B-88FC-DDD0D557A7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1599872"/>
        <c:axId val="402476400"/>
      </c:barChart>
      <c:catAx>
        <c:axId val="821599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02476400"/>
        <c:crosses val="autoZero"/>
        <c:auto val="1"/>
        <c:lblAlgn val="ctr"/>
        <c:lblOffset val="100"/>
        <c:noMultiLvlLbl val="0"/>
      </c:catAx>
      <c:valAx>
        <c:axId val="402476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821599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Kassel!PivotTable9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Q10 - Zamisliv život misije bez svećenika?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Kassel'!$B$40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B3F-804A-8DC8-1EB0B54BF84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B3F-804A-8DC8-1EB0B54BF8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B3F-804A-8DC8-1EB0B54BF842}"/>
              </c:ext>
            </c:extLst>
          </c:dPt>
          <c:cat>
            <c:strRef>
              <c:f>'Auswertungen Kassel'!$A$41:$A$44</c:f>
              <c:strCache>
                <c:ptCount val="3"/>
                <c:pt idx="0">
                  <c:v>Ne</c:v>
                </c:pt>
                <c:pt idx="1">
                  <c:v>Nisam razmišljao</c:v>
                </c:pt>
                <c:pt idx="2">
                  <c:v>(Leer)</c:v>
                </c:pt>
              </c:strCache>
            </c:strRef>
          </c:cat>
          <c:val>
            <c:numRef>
              <c:f>'Auswertungen Kassel'!$B$41:$B$44</c:f>
              <c:numCache>
                <c:formatCode>General</c:formatCode>
                <c:ptCount val="3"/>
                <c:pt idx="0">
                  <c:v>21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B3F-804A-8DC8-1EB0B54BF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Kassel!PivotTable13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Znate</a:t>
            </a:r>
            <a:r>
              <a:rPr lang="en-US" dirty="0"/>
              <a:t> li </a:t>
            </a:r>
            <a:r>
              <a:rPr lang="en-US" dirty="0" err="1"/>
              <a:t>tko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misijsko</a:t>
            </a:r>
            <a:r>
              <a:rPr lang="en-US" dirty="0"/>
              <a:t> </a:t>
            </a:r>
            <a:r>
              <a:rPr lang="en-US" dirty="0" err="1"/>
              <a:t>vijeće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9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1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doughnutChart>
        <c:varyColors val="1"/>
        <c:ser>
          <c:idx val="0"/>
          <c:order val="0"/>
          <c:tx>
            <c:strRef>
              <c:f>'Auswertungen Kassel'!$B$115</c:f>
              <c:strCache>
                <c:ptCount val="1"/>
                <c:pt idx="0">
                  <c:v>Ergebnis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849-E74E-8B6F-ED247642754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849-E74E-8B6F-ED247642754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849-E74E-8B6F-ED247642754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849-E74E-8B6F-ED247642754A}"/>
              </c:ext>
            </c:extLst>
          </c:dPt>
          <c:cat>
            <c:strRef>
              <c:f>'Auswertungen Kassel'!$A$116:$A$120</c:f>
              <c:strCache>
                <c:ptCount val="4"/>
                <c:pt idx="0">
                  <c:v>Da</c:v>
                </c:pt>
                <c:pt idx="1">
                  <c:v>Djelomično</c:v>
                </c:pt>
                <c:pt idx="2">
                  <c:v>Ne</c:v>
                </c:pt>
                <c:pt idx="3">
                  <c:v>(Leer)</c:v>
                </c:pt>
              </c:strCache>
            </c:strRef>
          </c:cat>
          <c:val>
            <c:numRef>
              <c:f>'Auswertungen Kassel'!$B$116:$B$120</c:f>
              <c:numCache>
                <c:formatCode>General</c:formatCode>
                <c:ptCount val="4"/>
                <c:pt idx="0">
                  <c:v>6</c:v>
                </c:pt>
                <c:pt idx="1">
                  <c:v>16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849-E74E-8B6F-ED24764275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Kassel!PivotTable14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Predstavlja</a:t>
            </a:r>
            <a:r>
              <a:rPr lang="en-US" dirty="0"/>
              <a:t> li </a:t>
            </a:r>
            <a:r>
              <a:rPr lang="en-US" dirty="0" err="1"/>
              <a:t>vijeće</a:t>
            </a:r>
            <a:r>
              <a:rPr lang="en-US" dirty="0"/>
              <a:t> dobro </a:t>
            </a:r>
            <a:r>
              <a:rPr lang="en-US" dirty="0" err="1"/>
              <a:t>vjernike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>
        <c:manualLayout>
          <c:layoutTarget val="inner"/>
          <c:xMode val="edge"/>
          <c:yMode val="edge"/>
          <c:x val="8.2252975953763338E-2"/>
          <c:y val="0.16245370370370371"/>
          <c:w val="0.69371802009597283"/>
          <c:h val="0.721258019830854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'Auswertungen Kassel'!$B$133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Kassel'!$A$134:$A$138</c:f>
              <c:strCache>
                <c:ptCount val="4"/>
                <c:pt idx="0">
                  <c:v>Da</c:v>
                </c:pt>
                <c:pt idx="1">
                  <c:v>Djelomično</c:v>
                </c:pt>
                <c:pt idx="2">
                  <c:v>Ne znam</c:v>
                </c:pt>
                <c:pt idx="3">
                  <c:v>(Leer)</c:v>
                </c:pt>
              </c:strCache>
            </c:strRef>
          </c:cat>
          <c:val>
            <c:numRef>
              <c:f>'Auswertungen Kassel'!$B$134:$B$138</c:f>
              <c:numCache>
                <c:formatCode>General</c:formatCode>
                <c:ptCount val="4"/>
                <c:pt idx="0">
                  <c:v>14</c:v>
                </c:pt>
                <c:pt idx="1">
                  <c:v>3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78-2F4C-9B9D-E24F7FD71F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046551439"/>
        <c:axId val="2046385503"/>
      </c:barChart>
      <c:catAx>
        <c:axId val="20465514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46385503"/>
        <c:crosses val="autoZero"/>
        <c:auto val="1"/>
        <c:lblAlgn val="ctr"/>
        <c:lblOffset val="100"/>
        <c:noMultiLvlLbl val="0"/>
      </c:catAx>
      <c:valAx>
        <c:axId val="20463855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465514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[anketa_2026 Auswertung.xlsx]Auswertungen Kassel!PivotTable15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Koliko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poznate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vijeća</a:t>
            </a:r>
            <a:r>
              <a:rPr lang="en-US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'Auswertungen Kassel'!$B$148</c:f>
              <c:strCache>
                <c:ptCount val="1"/>
                <c:pt idx="0">
                  <c:v>Ergebnis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'Auswertungen Kassel'!$A$149:$A$154</c:f>
              <c:strCache>
                <c:ptCount val="5"/>
                <c:pt idx="0">
                  <c:v>Slabo</c:v>
                </c:pt>
                <c:pt idx="1">
                  <c:v>Umjereno</c:v>
                </c:pt>
                <c:pt idx="2">
                  <c:v>Uopće ne</c:v>
                </c:pt>
                <c:pt idx="3">
                  <c:v>Vrlo poznate</c:v>
                </c:pt>
                <c:pt idx="4">
                  <c:v>(Leer)</c:v>
                </c:pt>
              </c:strCache>
            </c:strRef>
          </c:cat>
          <c:val>
            <c:numRef>
              <c:f>'Auswertungen Kassel'!$B$149:$B$154</c:f>
              <c:numCache>
                <c:formatCode>General</c:formatCode>
                <c:ptCount val="5"/>
                <c:pt idx="0">
                  <c:v>8</c:v>
                </c:pt>
                <c:pt idx="1">
                  <c:v>12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49-CE41-84D8-1076652627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50954495"/>
        <c:axId val="2046710527"/>
      </c:barChart>
      <c:catAx>
        <c:axId val="16509544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46710527"/>
        <c:crosses val="autoZero"/>
        <c:auto val="1"/>
        <c:lblAlgn val="ctr"/>
        <c:lblOffset val="100"/>
        <c:noMultiLvlLbl val="0"/>
      </c:catAx>
      <c:valAx>
        <c:axId val="2046710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6509544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D73C0A-1A25-96EB-A0C9-8261C9D86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B9FA9C1-BDC1-2382-0868-152CB8280C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1966AD-BB27-9321-AE70-46E92A1AB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0783D7-12E4-CE6F-A207-B01E56C2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9EF55B-61BA-6ED0-6E06-7C1DFE552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891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BF4571-FB78-F197-D129-24693EE5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695E6C3-D008-F51B-D0C1-967C546F4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E09BDB-8B65-D708-4143-711F2BEB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2091DB4-31A0-8A49-557E-6D38898D4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9960E2-A4DF-7A3E-3BF7-C6EBFAF48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043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49176CF-8E7A-1D8E-5EAE-7D6E5BDDF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E675010-D33B-0EBF-D76A-37CCF0B10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5824E2-F567-99CC-A20F-2D556F41E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DFE078-C63A-11FC-3000-ED5A2DD5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F5C6C1-BF9E-AA65-F0FF-2C64E0F9B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854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547B9-4B21-5659-0C26-B73C6509A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F991E8-0781-D10A-4BCF-2DE765B4B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6E7808-4ECE-51A1-9730-F2F495468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258326F-069A-B560-9403-6F6750C2C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B4C9CA-574E-2820-3DC3-3C8B3D6F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514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AAB570-5197-9C91-56AF-1BADF8D80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C2B49A-F757-C2B7-4CC0-C368512EC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095FDC-4323-00E0-FEE9-DE4780312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051F69-CF0B-BDE1-CBE5-9EAC8A8C5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A9D70A-3897-3FD3-0E54-499A79008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587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AA7417-0A5D-9B58-004E-E97066B88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7775A1-0DF3-1E6A-5F6C-C4E0BB075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CCC525-508A-055C-FB51-A0C2A9204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217DFBD-A23F-C9B0-56CE-FBB9A2053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89F5DD-84BE-7963-728D-DC3D8C58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89533F4-0DB3-AF45-0ADD-768C83253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509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B823FF-492F-CE10-52B7-57B184A0A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EDCD250-557D-6D5B-C265-11ED94F4F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FEDD6D-6FDA-99B6-68B7-39312107D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12D95C5-F28F-BEA9-0180-F3CFA890DF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B95244F-01C0-A7E7-3273-02355BFE7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7C53060-C918-3749-675C-B199ACC5E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C13F53B-FEF5-FB0C-B92C-28A11A017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4731D37-4CDA-71B3-8DB4-2020B2813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560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5CE6EE-D72D-C55D-EC09-4174C464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0725E74-5EB8-55EF-E372-78153706F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C73F39E-8246-556B-95B8-666652BD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AB30A73-E352-9A07-1DEF-5EDB31CA8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2772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C67C868-75D4-EB32-067C-1D0395250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D466F95-20BB-5532-8665-D604D160B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14F2B3-DF28-6E38-0AF5-C715E74C1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9382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E13913-135E-95AB-9834-3DE89252E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533076-3221-BD78-38E1-0C6E65622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5B84550-BC11-F9E1-D121-FCAA2246A1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9C9554-153F-1164-F4AC-40181879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9FDF64-FB6E-E93C-63D8-A5D129C7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76FBF0F-74FD-AF26-2D47-9AC1F8A33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081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3085B5-6CC5-6DCA-0F1C-626CD05EA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90E7667-1E37-4A2F-4448-19567E539C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CD02F9-F3E5-85FD-B18C-7B1A137EAC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7997495-347B-4F01-C1AB-F5831A8F7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A0FB9A-9D16-1267-BA47-4022821AF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D7B6314-4610-C3C4-11FF-E94FB3EBA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5630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32A2804-C64B-E406-913D-9524F0438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B927F4-14DA-978D-B0D3-D6D0D85BD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1C8607-DE80-9381-D398-6168AF5D0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830E2E-3C43-6D49-8D62-224D63EE2C36}" type="datetimeFigureOut">
              <a:rPr lang="de-DE" smtClean="0"/>
              <a:t>07.06.2026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CE1575-88CD-4828-0CB6-3CCA18932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F12F1F-BBBA-2991-C964-7DCB17D27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67366-BD31-5945-A156-695338C80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735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3.xml"/><Relationship Id="rId5" Type="http://schemas.openxmlformats.org/officeDocument/2006/relationships/chart" Target="../charts/chart32.xml"/><Relationship Id="rId4" Type="http://schemas.openxmlformats.org/officeDocument/2006/relationships/chart" Target="../charts/char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3DE214-B59A-4651-E11C-CEF8D4E6A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Opće</a:t>
            </a:r>
            <a:endParaRPr lang="de-DE" dirty="0"/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089D835D-FF99-B5E7-EBE9-D3C258508E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9738477"/>
              </p:ext>
            </p:extLst>
          </p:nvPr>
        </p:nvGraphicFramePr>
        <p:xfrm>
          <a:off x="838200" y="2091917"/>
          <a:ext cx="4497916" cy="3245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CB4EE4C2-283D-3240-BB62-6DC23DBF77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6759335"/>
              </p:ext>
            </p:extLst>
          </p:nvPr>
        </p:nvGraphicFramePr>
        <p:xfrm>
          <a:off x="6182974" y="1143000"/>
          <a:ext cx="4497917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F9A37035-A42D-F8CF-2C58-5378BFA24F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1098799"/>
              </p:ext>
            </p:extLst>
          </p:nvPr>
        </p:nvGraphicFramePr>
        <p:xfrm>
          <a:off x="6182974" y="3959033"/>
          <a:ext cx="4497916" cy="2286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260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45E230-0CD0-B286-3828-61A67E510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Svećenik</a:t>
            </a:r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B22EA273-0A7D-E198-4A44-13B025572C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332787"/>
              </p:ext>
            </p:extLst>
          </p:nvPr>
        </p:nvGraphicFramePr>
        <p:xfrm>
          <a:off x="972129" y="2084389"/>
          <a:ext cx="4343401" cy="3038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13860E46-C2E9-7E37-A6DE-02172C996E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8241303"/>
              </p:ext>
            </p:extLst>
          </p:nvPr>
        </p:nvGraphicFramePr>
        <p:xfrm>
          <a:off x="6876471" y="1027906"/>
          <a:ext cx="4477328" cy="1913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3BDCAADE-5D6D-07AE-4104-AC762D97BC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3296555"/>
              </p:ext>
            </p:extLst>
          </p:nvPr>
        </p:nvGraphicFramePr>
        <p:xfrm>
          <a:off x="6683662" y="3603770"/>
          <a:ext cx="4670137" cy="2329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10658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0D8C6A-A956-BF6E-94D7-B1BF2967A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Misijsko</a:t>
            </a:r>
            <a:r>
              <a:rPr lang="de-DE" dirty="0"/>
              <a:t> </a:t>
            </a:r>
            <a:r>
              <a:rPr lang="de-DE" dirty="0" err="1"/>
              <a:t>vijeće</a:t>
            </a:r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6A9B449-D250-EC34-E987-D7B78E6021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3407113"/>
              </p:ext>
            </p:extLst>
          </p:nvPr>
        </p:nvGraphicFramePr>
        <p:xfrm>
          <a:off x="838200" y="2057400"/>
          <a:ext cx="37338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ECC79944-3580-BBB1-AB39-EFFD58A424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5342897"/>
              </p:ext>
            </p:extLst>
          </p:nvPr>
        </p:nvGraphicFramePr>
        <p:xfrm>
          <a:off x="6517986" y="4174547"/>
          <a:ext cx="3286414" cy="2318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5CDAB2D3-56F5-EF66-6525-B007BE4A77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5397340"/>
              </p:ext>
            </p:extLst>
          </p:nvPr>
        </p:nvGraphicFramePr>
        <p:xfrm>
          <a:off x="6517986" y="1027906"/>
          <a:ext cx="328641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8223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FD04E-9CD1-1471-96B8-92829F7ED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Liturgija</a:t>
            </a:r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9B1BDA9D-D7F6-41E7-DF0E-A44D0AE927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8309370"/>
              </p:ext>
            </p:extLst>
          </p:nvPr>
        </p:nvGraphicFramePr>
        <p:xfrm>
          <a:off x="921326" y="1459562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9A381E75-28DB-06EC-2167-6ED878B9F0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1853312"/>
              </p:ext>
            </p:extLst>
          </p:nvPr>
        </p:nvGraphicFramePr>
        <p:xfrm>
          <a:off x="1908832" y="4141929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CF0EF86A-A169-64B7-F4F0-49AF313BED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3356355"/>
              </p:ext>
            </p:extLst>
          </p:nvPr>
        </p:nvGraphicFramePr>
        <p:xfrm>
          <a:off x="4451142" y="2112138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788BDBE5-841C-334A-4190-83F18D95C4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9971992"/>
              </p:ext>
            </p:extLst>
          </p:nvPr>
        </p:nvGraphicFramePr>
        <p:xfrm>
          <a:off x="6720958" y="4141929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C9C5189E-0572-BF66-F7B6-CD08436B3E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2090938"/>
              </p:ext>
            </p:extLst>
          </p:nvPr>
        </p:nvGraphicFramePr>
        <p:xfrm>
          <a:off x="8554415" y="1459562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87690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D108A0-D7CB-8BB3-719B-797F372A5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Zajedn</a:t>
            </a:r>
            <a:r>
              <a:rPr lang="hr-HR" dirty="0"/>
              <a:t>ištvo</a:t>
            </a:r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F0D6BFFA-8575-06CA-54BD-5874FFE3A4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8222410"/>
              </p:ext>
            </p:extLst>
          </p:nvPr>
        </p:nvGraphicFramePr>
        <p:xfrm>
          <a:off x="838200" y="2781691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BCF2ABA8-FCC3-8BD1-BCF4-8A638A62A6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0062429"/>
              </p:ext>
            </p:extLst>
          </p:nvPr>
        </p:nvGraphicFramePr>
        <p:xfrm>
          <a:off x="4836000" y="1690688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05B095F9-99B9-A8D7-76AA-19C612DCCC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4752434"/>
              </p:ext>
            </p:extLst>
          </p:nvPr>
        </p:nvGraphicFramePr>
        <p:xfrm>
          <a:off x="4836000" y="4210688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D99D3B22-B125-A835-C61B-CE2D074446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0962474"/>
              </p:ext>
            </p:extLst>
          </p:nvPr>
        </p:nvGraphicFramePr>
        <p:xfrm>
          <a:off x="8382000" y="2781691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572916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289B4-0F2D-7AC9-6DD4-BB253E271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Njemačka </a:t>
            </a:r>
            <a:r>
              <a:rPr lang="de-DE" dirty="0" err="1"/>
              <a:t>župa</a:t>
            </a:r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E312D76C-4C54-F684-109B-2988329D34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0472887"/>
              </p:ext>
            </p:extLst>
          </p:nvPr>
        </p:nvGraphicFramePr>
        <p:xfrm>
          <a:off x="838200" y="20574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AFC34D90-8E58-561E-5A68-7D6F4816AE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04268"/>
              </p:ext>
            </p:extLst>
          </p:nvPr>
        </p:nvGraphicFramePr>
        <p:xfrm>
          <a:off x="6781800" y="68847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10D2CDAD-17DC-73C1-3198-3115BEB82F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1056907"/>
              </p:ext>
            </p:extLst>
          </p:nvPr>
        </p:nvGraphicFramePr>
        <p:xfrm>
          <a:off x="6781800" y="374967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33857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E3BBEF-2A7E-2CA9-2278-9F0DF9C51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Karitas</a:t>
            </a:r>
          </a:p>
        </p:txBody>
      </p:sp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3A17C531-A85A-46AB-89F9-96D8A74207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1301284"/>
              </p:ext>
            </p:extLst>
          </p:nvPr>
        </p:nvGraphicFramePr>
        <p:xfrm>
          <a:off x="838200" y="2057400"/>
          <a:ext cx="26797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CDF3C63E-A0C5-CC54-DD99-544276CDD3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5968053"/>
              </p:ext>
            </p:extLst>
          </p:nvPr>
        </p:nvGraphicFramePr>
        <p:xfrm>
          <a:off x="4756150" y="3429000"/>
          <a:ext cx="26797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62743396-CC36-4336-D212-1A222CF6D5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4653488"/>
              </p:ext>
            </p:extLst>
          </p:nvPr>
        </p:nvGraphicFramePr>
        <p:xfrm>
          <a:off x="7435850" y="1188244"/>
          <a:ext cx="26797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894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1B5E1A-DAB1-3155-3F7A-BBA58B948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Vjeronauk</a:t>
            </a:r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15036D6-A1EA-AE0E-1C10-694378A87CC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6816567"/>
              </p:ext>
            </p:extLst>
          </p:nvPr>
        </p:nvGraphicFramePr>
        <p:xfrm>
          <a:off x="838200" y="3088410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FF59A62B-547D-390D-33B2-AF6ED87147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3310548"/>
              </p:ext>
            </p:extLst>
          </p:nvPr>
        </p:nvGraphicFramePr>
        <p:xfrm>
          <a:off x="3859236" y="2103582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B7BDF50D-DAD9-692D-65F2-690F2F8C62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0779338"/>
              </p:ext>
            </p:extLst>
          </p:nvPr>
        </p:nvGraphicFramePr>
        <p:xfrm>
          <a:off x="5878200" y="4073237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073D9CF0-332F-2977-7BDC-68F0DA3908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6843501"/>
              </p:ext>
            </p:extLst>
          </p:nvPr>
        </p:nvGraphicFramePr>
        <p:xfrm>
          <a:off x="8398200" y="1828410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45935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AFB838C-3893-02E7-13A1-0F0F463E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Ostalo</a:t>
            </a:r>
            <a:r>
              <a:rPr lang="hr-HR" dirty="0"/>
              <a:t> - za one koji su nedavno pristigli</a:t>
            </a:r>
            <a:endParaRPr lang="de-DE" dirty="0"/>
          </a:p>
        </p:txBody>
      </p:sp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C0725EDE-4115-8B0F-9C62-D13BDF56C4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6057747"/>
              </p:ext>
            </p:extLst>
          </p:nvPr>
        </p:nvGraphicFramePr>
        <p:xfrm>
          <a:off x="577273" y="2057400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Diagramm 4">
            <a:extLst>
              <a:ext uri="{FF2B5EF4-FFF2-40B4-BE49-F238E27FC236}">
                <a16:creationId xmlns:a16="http://schemas.microsoft.com/office/drawing/2014/main" id="{9C52AE1D-339C-89AC-0F12-6728751259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2535097"/>
              </p:ext>
            </p:extLst>
          </p:nvPr>
        </p:nvGraphicFramePr>
        <p:xfrm>
          <a:off x="3097273" y="4197524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B8372C44-B48F-C6CF-396A-D34C75FA7C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2001204"/>
              </p:ext>
            </p:extLst>
          </p:nvPr>
        </p:nvGraphicFramePr>
        <p:xfrm>
          <a:off x="4836000" y="1027906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Diagramm 6">
            <a:extLst>
              <a:ext uri="{FF2B5EF4-FFF2-40B4-BE49-F238E27FC236}">
                <a16:creationId xmlns:a16="http://schemas.microsoft.com/office/drawing/2014/main" id="{1F8233C5-6082-D1EC-F40E-FF523BA45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880982"/>
              </p:ext>
            </p:extLst>
          </p:nvPr>
        </p:nvGraphicFramePr>
        <p:xfrm>
          <a:off x="9094727" y="1664451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C32E0D72-F016-BA7B-3A25-A49E16DDA3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3084742"/>
              </p:ext>
            </p:extLst>
          </p:nvPr>
        </p:nvGraphicFramePr>
        <p:xfrm>
          <a:off x="6574729" y="3933524"/>
          <a:ext cx="252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483396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Breitbild</PresentationFormat>
  <Paragraphs>42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</vt:lpstr>
      <vt:lpstr>Opće</vt:lpstr>
      <vt:lpstr>Svećenik</vt:lpstr>
      <vt:lpstr>Misijsko vijeće</vt:lpstr>
      <vt:lpstr>Liturgija</vt:lpstr>
      <vt:lpstr>Zajedništvo</vt:lpstr>
      <vt:lpstr>Njemačka župa</vt:lpstr>
      <vt:lpstr>Karitas</vt:lpstr>
      <vt:lpstr>Vjeronauk</vt:lpstr>
      <vt:lpstr>Ostalo - za one koji su nedavno pristigli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Stipe Puda</dc:creator>
  <cp:lastModifiedBy>Klaric, David</cp:lastModifiedBy>
  <cp:revision>4</cp:revision>
  <dcterms:created xsi:type="dcterms:W3CDTF">2026-06-05T15:15:42Z</dcterms:created>
  <dcterms:modified xsi:type="dcterms:W3CDTF">2026-06-07T17:39:38Z</dcterms:modified>
</cp:coreProperties>
</file>