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  <p:sldId id="264" r:id="rId4"/>
    <p:sldId id="257" r:id="rId5"/>
    <p:sldId id="258" r:id="rId6"/>
    <p:sldId id="266" r:id="rId7"/>
    <p:sldId id="259" r:id="rId8"/>
    <p:sldId id="260" r:id="rId9"/>
    <p:sldId id="265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ce" id="{CFFCAB45-049D-2A44-B185-56C2054A871D}">
          <p14:sldIdLst>
            <p14:sldId id="262"/>
          </p14:sldIdLst>
        </p14:section>
        <p14:section name="Svecenik" id="{2C80EF1F-A6DD-5B40-AAA6-4412687053EC}">
          <p14:sldIdLst>
            <p14:sldId id="263"/>
          </p14:sldIdLst>
        </p14:section>
        <p14:section name="Misijsko vijece" id="{D4E55B17-C1F5-EF4A-9E10-E92BADC3E5B5}">
          <p14:sldIdLst>
            <p14:sldId id="264"/>
          </p14:sldIdLst>
        </p14:section>
        <p14:section name="Liturgija" id="{D3CA5ABD-73E2-FB44-BFAC-B183004FAB8F}">
          <p14:sldIdLst>
            <p14:sldId id="257"/>
          </p14:sldIdLst>
        </p14:section>
        <p14:section name="Zajednica" id="{B1483AD6-8C51-3E4D-991A-753CC69399A1}">
          <p14:sldIdLst>
            <p14:sldId id="258"/>
          </p14:sldIdLst>
        </p14:section>
        <p14:section name="Njemacka zupa" id="{BA5C237E-407D-F649-B3E3-E383FFB7E849}">
          <p14:sldIdLst>
            <p14:sldId id="266"/>
          </p14:sldIdLst>
        </p14:section>
        <p14:section name="Karitas" id="{9341353E-7F8B-7F43-B45D-C87572FC85BF}">
          <p14:sldIdLst>
            <p14:sldId id="259"/>
          </p14:sldIdLst>
        </p14:section>
        <p14:section name="Vjeronauk" id="{F758347F-64A0-354F-8687-09F185A19258}">
          <p14:sldIdLst>
            <p14:sldId id="260"/>
          </p14:sldIdLst>
        </p14:section>
        <p14:section name="Dodatno" id="{91645296-AB42-9546-BFC1-C1C9C7340662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15"/>
    <p:restoredTop sz="94690"/>
  </p:normalViewPr>
  <p:slideViewPr>
    <p:cSldViewPr snapToGrid="0">
      <p:cViewPr varScale="1">
        <p:scale>
          <a:sx n="65" d="100"/>
          <a:sy n="65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Hersfeld!PivotTable50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Koliko </a:t>
            </a:r>
            <a:r>
              <a:rPr lang="en-US" dirty="0" err="1"/>
              <a:t>imate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Hersfeld'!$B$4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Hersfeld'!$A$5:$A$9</c:f>
              <c:strCache>
                <c:ptCount val="4"/>
                <c:pt idx="0">
                  <c:v>25–35</c:v>
                </c:pt>
                <c:pt idx="1">
                  <c:v>35–50</c:v>
                </c:pt>
                <c:pt idx="2">
                  <c:v>50–65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Hersfeld'!$B$5:$B$9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3F-D640-BF90-A06D6927E1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8876943"/>
        <c:axId val="1680425951"/>
      </c:barChart>
      <c:catAx>
        <c:axId val="1648876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80425951"/>
        <c:crosses val="autoZero"/>
        <c:auto val="1"/>
        <c:lblAlgn val="ctr"/>
        <c:lblOffset val="100"/>
        <c:noMultiLvlLbl val="0"/>
      </c:catAx>
      <c:valAx>
        <c:axId val="1680425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488769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Hersfeld!PivotTable64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Zadovoljstvo</a:t>
            </a:r>
            <a:r>
              <a:rPr lang="en-US" dirty="0"/>
              <a:t> </a:t>
            </a:r>
            <a:r>
              <a:rPr lang="en-US" dirty="0" err="1"/>
              <a:t>načinom</a:t>
            </a:r>
            <a:r>
              <a:rPr lang="en-US" dirty="0"/>
              <a:t> </a:t>
            </a:r>
            <a:r>
              <a:rPr lang="en-US" dirty="0" err="1"/>
              <a:t>slavljenja</a:t>
            </a:r>
            <a:r>
              <a:rPr lang="en-US" dirty="0"/>
              <a:t> </a:t>
            </a:r>
            <a:r>
              <a:rPr lang="en-US" dirty="0" err="1"/>
              <a:t>liturgije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Hersfeld'!$B$237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3E3-8C43-A628-13B1E6F1F51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E3-8C43-A628-13B1E6F1F51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3E3-8C43-A628-13B1E6F1F51A}"/>
              </c:ext>
            </c:extLst>
          </c:dPt>
          <c:cat>
            <c:strRef>
              <c:f>'Auswertungen Bad Hersfeld'!$A$238:$A$241</c:f>
              <c:strCache>
                <c:ptCount val="3"/>
                <c:pt idx="0">
                  <c:v>Vrlo zadovoljni</c:v>
                </c:pt>
                <c:pt idx="1">
                  <c:v>Zadovoljni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Hersfeld'!$B$238:$B$241</c:f>
              <c:numCache>
                <c:formatCode>General</c:formatCode>
                <c:ptCount val="3"/>
                <c:pt idx="0">
                  <c:v>1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E3-8C43-A628-13B1E6F1F5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Hersfeld!PivotTable65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Koji oblik molitve je najbliži?</a:t>
            </a:r>
            <a:endParaRPr lang="de-D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Hersfeld'!$B$253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Hersfeld'!$A$254:$A$256</c:f>
              <c:strCache>
                <c:ptCount val="2"/>
                <c:pt idx="0">
                  <c:v>Sveta misa</c:v>
                </c:pt>
                <c:pt idx="1">
                  <c:v>(Leer)</c:v>
                </c:pt>
              </c:strCache>
            </c:strRef>
          </c:cat>
          <c:val>
            <c:numRef>
              <c:f>'Auswertungen Bad Hersfeld'!$B$254:$B$256</c:f>
              <c:numCache>
                <c:formatCode>General</c:formatCode>
                <c:ptCount val="2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91-0741-8D9C-C8216085CD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2000832"/>
        <c:axId val="506974288"/>
      </c:barChart>
      <c:catAx>
        <c:axId val="462000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06974288"/>
        <c:crosses val="autoZero"/>
        <c:auto val="1"/>
        <c:lblAlgn val="ctr"/>
        <c:lblOffset val="100"/>
        <c:noMultiLvlLbl val="0"/>
      </c:catAx>
      <c:valAx>
        <c:axId val="506974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62000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Hersfeld!PivotTable66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molitvenih</a:t>
            </a:r>
            <a:r>
              <a:rPr lang="en-US" dirty="0"/>
              <a:t> </a:t>
            </a:r>
            <a:r>
              <a:rPr lang="en-US" dirty="0" err="1"/>
              <a:t>sadržaja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Hersfeld'!$B$269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Hersfeld'!$A$270:$A$273</c:f>
              <c:strCache>
                <c:ptCount val="3"/>
                <c:pt idx="0">
                  <c:v>Da</c:v>
                </c:pt>
                <c:pt idx="1">
                  <c:v>Djelomično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Hersfeld'!$B$270:$B$273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B8-7D4A-A9A4-A31B14D195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4902207"/>
        <c:axId val="1527926271"/>
      </c:barChart>
      <c:catAx>
        <c:axId val="1404902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527926271"/>
        <c:crosses val="autoZero"/>
        <c:auto val="1"/>
        <c:lblAlgn val="ctr"/>
        <c:lblOffset val="100"/>
        <c:noMultiLvlLbl val="0"/>
      </c:catAx>
      <c:valAx>
        <c:axId val="15279262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049022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Hersfeld!PivotTable67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Kako </a:t>
            </a:r>
            <a:r>
              <a:rPr lang="en-US" dirty="0" err="1"/>
              <a:t>doživljavate</a:t>
            </a:r>
            <a:r>
              <a:rPr lang="en-US" dirty="0"/>
              <a:t> </a:t>
            </a:r>
            <a:r>
              <a:rPr lang="en-US" dirty="0" err="1"/>
              <a:t>glazbu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pjevanje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Hersfeld'!$B$283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F3B-0045-8711-B1BB06DD08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F3B-0045-8711-B1BB06DD08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F3B-0045-8711-B1BB06DD08F9}"/>
              </c:ext>
            </c:extLst>
          </c:dPt>
          <c:cat>
            <c:strRef>
              <c:f>'Auswertungen Bad Hersfeld'!$A$284:$A$287</c:f>
              <c:strCache>
                <c:ptCount val="3"/>
                <c:pt idx="0">
                  <c:v>Uglavnom pozitivno</c:v>
                </c:pt>
                <c:pt idx="1">
                  <c:v>Vrlo pozitivno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Hersfeld'!$B$284:$B$287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F3B-0045-8711-B1BB06DD08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Hersfeld!PivotTable68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Važnost</a:t>
            </a:r>
            <a:r>
              <a:rPr lang="en-US" dirty="0"/>
              <a:t> </a:t>
            </a:r>
            <a:r>
              <a:rPr lang="en-US" dirty="0" err="1"/>
              <a:t>zbora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Hersfeld'!$B$299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23C-7F40-8D9C-F39B9B3510E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23C-7F40-8D9C-F39B9B3510E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23C-7F40-8D9C-F39B9B3510EC}"/>
              </c:ext>
            </c:extLst>
          </c:dPt>
          <c:cat>
            <c:strRef>
              <c:f>'Auswertungen Bad Hersfeld'!$A$300:$A$303</c:f>
              <c:strCache>
                <c:ptCount val="3"/>
                <c:pt idx="0">
                  <c:v>Lijepo je da su tu</c:v>
                </c:pt>
                <c:pt idx="1">
                  <c:v>Može i bez pjevača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Hersfeld'!$B$300:$B$303</c:f>
              <c:numCache>
                <c:formatCode>General</c:formatCode>
                <c:ptCount val="3"/>
                <c:pt idx="0">
                  <c:v>4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23C-7F40-8D9C-F39B9B3510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Hersfeld!PivotTable69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Koliko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okupljanja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Hersfeld'!$B$314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Hersfeld'!$A$315:$A$319</c:f>
              <c:strCache>
                <c:ptCount val="4"/>
                <c:pt idx="0">
                  <c:v>Malo važna</c:v>
                </c:pt>
                <c:pt idx="1">
                  <c:v>Važna</c:v>
                </c:pt>
                <c:pt idx="2">
                  <c:v>Vrlo važna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Hersfeld'!$B$315:$B$319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42-6E4F-8936-21100B0B2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8425535"/>
        <c:axId val="1177784239"/>
      </c:barChart>
      <c:catAx>
        <c:axId val="1178425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77784239"/>
        <c:crosses val="autoZero"/>
        <c:auto val="1"/>
        <c:lblAlgn val="ctr"/>
        <c:lblOffset val="100"/>
        <c:noMultiLvlLbl val="0"/>
      </c:catAx>
      <c:valAx>
        <c:axId val="11777842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784255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Hersfeld!PivotTable70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događanjima</a:t>
            </a:r>
            <a:r>
              <a:rPr lang="en-US" dirty="0"/>
              <a:t> </a:t>
            </a:r>
            <a:r>
              <a:rPr lang="en-US" dirty="0" err="1"/>
              <a:t>sudjelujete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Hersfeld'!$B$329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Hersfeld'!$A$330:$A$333</c:f>
              <c:strCache>
                <c:ptCount val="3"/>
                <c:pt idx="0">
                  <c:v>Kava nakon mise</c:v>
                </c:pt>
                <c:pt idx="1">
                  <c:v>Zajednički obroci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Hersfeld'!$B$330:$B$333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1A-A94C-A7F6-D99AC4B9DB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6444911"/>
        <c:axId val="1177830895"/>
      </c:barChart>
      <c:catAx>
        <c:axId val="1516444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77830895"/>
        <c:crosses val="autoZero"/>
        <c:auto val="1"/>
        <c:lblAlgn val="ctr"/>
        <c:lblOffset val="100"/>
        <c:noMultiLvlLbl val="0"/>
      </c:catAx>
      <c:valAx>
        <c:axId val="11778308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516444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Hersfeld!PivotTable71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Jačaju</a:t>
            </a:r>
            <a:r>
              <a:rPr lang="en-US" dirty="0"/>
              <a:t> li </a:t>
            </a:r>
            <a:r>
              <a:rPr lang="en-US" dirty="0" err="1"/>
              <a:t>okupljanja</a:t>
            </a:r>
            <a:r>
              <a:rPr lang="en-US" dirty="0"/>
              <a:t> </a:t>
            </a:r>
            <a:r>
              <a:rPr lang="en-US" dirty="0" err="1"/>
              <a:t>zajedništvo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Hersfeld'!$B$344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5CD-1847-B158-9DFA70F620E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5CD-1847-B158-9DFA70F620E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5CD-1847-B158-9DFA70F620E3}"/>
              </c:ext>
            </c:extLst>
          </c:dPt>
          <c:cat>
            <c:strRef>
              <c:f>'Auswertungen Bad Hersfeld'!$A$345:$A$348</c:f>
              <c:strCache>
                <c:ptCount val="3"/>
                <c:pt idx="0">
                  <c:v>Da, jako</c:v>
                </c:pt>
                <c:pt idx="1">
                  <c:v>Djelomično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Hersfeld'!$B$345:$B$348</c:f>
              <c:numCache>
                <c:formatCode>General</c:formatCode>
                <c:ptCount val="3"/>
                <c:pt idx="0">
                  <c:v>4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CD-1847-B158-9DFA70F620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Hersfeld!PivotTable72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Želite</a:t>
            </a:r>
            <a:r>
              <a:rPr lang="en-US" dirty="0"/>
              <a:t> li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događanja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Hersfeld'!$B$360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Hersfeld'!$A$361:$A$364</c:f>
              <c:strCache>
                <c:ptCount val="3"/>
                <c:pt idx="0">
                  <c:v>Da</c:v>
                </c:pt>
                <c:pt idx="1">
                  <c:v>Možda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Hersfeld'!$B$361:$B$364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F2-0347-9C05-5F2D7CFADE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5829039"/>
        <c:axId val="1643409855"/>
      </c:barChart>
      <c:catAx>
        <c:axId val="1385829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43409855"/>
        <c:crosses val="autoZero"/>
        <c:auto val="1"/>
        <c:lblAlgn val="ctr"/>
        <c:lblOffset val="100"/>
        <c:noMultiLvlLbl val="0"/>
      </c:catAx>
      <c:valAx>
        <c:axId val="1643409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85829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Hersfeld!PivotTable83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Kako</a:t>
            </a:r>
            <a:r>
              <a:rPr lang="en-US" baseline="0" dirty="0"/>
              <a:t> </a:t>
            </a:r>
            <a:r>
              <a:rPr lang="en-US" baseline="0" dirty="0" err="1"/>
              <a:t>d</a:t>
            </a:r>
            <a:r>
              <a:rPr lang="en-US" dirty="0" err="1"/>
              <a:t>oživljavate</a:t>
            </a:r>
            <a:r>
              <a:rPr lang="en-US" dirty="0"/>
              <a:t> </a:t>
            </a:r>
            <a:r>
              <a:rPr lang="en-US" dirty="0" err="1"/>
              <a:t>zajednička</a:t>
            </a:r>
            <a:r>
              <a:rPr lang="en-US" dirty="0"/>
              <a:t> </a:t>
            </a:r>
            <a:r>
              <a:rPr lang="en-US" dirty="0" err="1"/>
              <a:t>slavlja</a:t>
            </a:r>
            <a:r>
              <a:rPr lang="en-US" dirty="0"/>
              <a:t> s </a:t>
            </a:r>
            <a:r>
              <a:rPr lang="en-US" dirty="0" err="1"/>
              <a:t>njemačkom</a:t>
            </a:r>
            <a:r>
              <a:rPr lang="en-US" dirty="0"/>
              <a:t> </a:t>
            </a:r>
            <a:r>
              <a:rPr lang="en-US" dirty="0" err="1"/>
              <a:t>župom</a:t>
            </a:r>
            <a:r>
              <a:rPr lang="en-US" dirty="0"/>
              <a:t>?</a:t>
            </a:r>
          </a:p>
        </c:rich>
      </c:tx>
      <c:layout>
        <c:manualLayout>
          <c:xMode val="edge"/>
          <c:yMode val="edge"/>
          <c:x val="0.18343744531933509"/>
          <c:y val="3.2407407407407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Hersfeld'!$B$525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Hersfeld'!$A$526:$A$530</c:f>
              <c:strCache>
                <c:ptCount val="4"/>
                <c:pt idx="0">
                  <c:v>Neutralno</c:v>
                </c:pt>
                <c:pt idx="1">
                  <c:v>Nisam razmišljao</c:v>
                </c:pt>
                <c:pt idx="2">
                  <c:v>Pozitivno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Hersfeld'!$B$526:$B$530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07-9B44-9A43-0257FF2F2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0086175"/>
        <c:axId val="950342719"/>
      </c:barChart>
      <c:catAx>
        <c:axId val="950086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50342719"/>
        <c:crosses val="autoZero"/>
        <c:auto val="1"/>
        <c:lblAlgn val="ctr"/>
        <c:lblOffset val="100"/>
        <c:noMultiLvlLbl val="0"/>
      </c:catAx>
      <c:valAx>
        <c:axId val="9503427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50086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Hersfeld!PivotTable51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Koliko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sudjelujete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svetoj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Hersfeld'!$B$21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E4B-7B4E-9B74-490C68D29A6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E4B-7B4E-9B74-490C68D29A6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E4B-7B4E-9B74-490C68D29A62}"/>
              </c:ext>
            </c:extLst>
          </c:dPt>
          <c:cat>
            <c:strRef>
              <c:f>'Auswertungen Bad Hersfeld'!$A$22:$A$25</c:f>
              <c:strCache>
                <c:ptCount val="3"/>
                <c:pt idx="0">
                  <c:v>Jednom tjedno</c:v>
                </c:pt>
                <c:pt idx="1">
                  <c:v>Nekoliko puta na mjesec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Hersfeld'!$B$22:$B$25</c:f>
              <c:numCache>
                <c:formatCode>General</c:formatCode>
                <c:ptCount val="3"/>
                <c:pt idx="0">
                  <c:v>4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4B-7B4E-9B74-490C68D29A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Hersfeld!PivotTable85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sudjelujete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HR mise?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Hersfeld'!$B$555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Hersfeld'!$A$556:$A$559</c:f>
              <c:strCache>
                <c:ptCount val="3"/>
                <c:pt idx="0">
                  <c:v>Najbliža župa</c:v>
                </c:pt>
                <c:pt idx="1">
                  <c:v>Njemačka župa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Hersfeld'!$B$556:$B$559</c:f>
              <c:numCache>
                <c:formatCode>General</c:formatCode>
                <c:ptCount val="3"/>
                <c:pt idx="0">
                  <c:v>2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5E-AF49-A988-BA1D95028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12197567"/>
        <c:axId val="855888847"/>
      </c:barChart>
      <c:catAx>
        <c:axId val="1112197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55888847"/>
        <c:crosses val="autoZero"/>
        <c:auto val="1"/>
        <c:lblAlgn val="ctr"/>
        <c:lblOffset val="100"/>
        <c:noMultiLvlLbl val="0"/>
      </c:catAx>
      <c:valAx>
        <c:axId val="8558888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12197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Hersfeld!PivotTable86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Važnost</a:t>
            </a:r>
            <a:r>
              <a:rPr lang="en-US" dirty="0"/>
              <a:t> HR </a:t>
            </a:r>
            <a:r>
              <a:rPr lang="en-US" dirty="0" err="1"/>
              <a:t>misa</a:t>
            </a:r>
            <a:r>
              <a:rPr lang="en-US" dirty="0"/>
              <a:t> za </a:t>
            </a:r>
            <a:r>
              <a:rPr lang="en-US" dirty="0" err="1"/>
              <a:t>blagdane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Hersfeld'!$B$571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2A6-8F4D-9DDF-27766E7CAF6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2A6-8F4D-9DDF-27766E7CAF6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2A6-8F4D-9DDF-27766E7CAF60}"/>
              </c:ext>
            </c:extLst>
          </c:dPt>
          <c:cat>
            <c:strRef>
              <c:f>'Auswertungen Bad Hersfeld'!$A$572:$A$575</c:f>
              <c:strCache>
                <c:ptCount val="3"/>
                <c:pt idx="0">
                  <c:v>Izuzetno</c:v>
                </c:pt>
                <c:pt idx="1">
                  <c:v>Važno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Hersfeld'!$B$572:$B$575</c:f>
              <c:numCache>
                <c:formatCode>General</c:formatCode>
                <c:ptCount val="3"/>
                <c:pt idx="0">
                  <c:v>5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2A6-8F4D-9DDF-27766E7CAF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Hersfeld!PivotTable73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Znate</a:t>
            </a:r>
            <a:r>
              <a:rPr lang="en-US" dirty="0"/>
              <a:t> li za </a:t>
            </a:r>
            <a:r>
              <a:rPr lang="en-US" dirty="0" err="1"/>
              <a:t>karitativne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?</a:t>
            </a:r>
          </a:p>
        </c:rich>
      </c:tx>
      <c:layout>
        <c:manualLayout>
          <c:xMode val="edge"/>
          <c:yMode val="edge"/>
          <c:x val="0.16631233595800524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Hersfeld'!$B$374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06-294A-94A6-9ECC5D55889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06-294A-94A6-9ECC5D55889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406-294A-94A6-9ECC5D55889D}"/>
              </c:ext>
            </c:extLst>
          </c:dPt>
          <c:cat>
            <c:strRef>
              <c:f>'Auswertungen Bad Hersfeld'!$A$375:$A$378</c:f>
              <c:strCache>
                <c:ptCount val="3"/>
                <c:pt idx="0">
                  <c:v>Djelomično</c:v>
                </c:pt>
                <c:pt idx="1">
                  <c:v>Ne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Hersfeld'!$B$375:$B$378</c:f>
              <c:numCache>
                <c:formatCode>General</c:formatCode>
                <c:ptCount val="3"/>
                <c:pt idx="0">
                  <c:v>4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406-294A-94A6-9ECC5D558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Hersfeld!PivotTable74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Smatrate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li da </a:t>
            </a:r>
            <a:r>
              <a:rPr lang="en-US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misija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dovoljno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pomaze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potrebitima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Hersfeld'!$B$390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Hersfeld'!$A$391:$A$394</c:f>
              <c:strCache>
                <c:ptCount val="3"/>
                <c:pt idx="0">
                  <c:v>Djelomično</c:v>
                </c:pt>
                <c:pt idx="1">
                  <c:v>Ne znam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Hersfeld'!$B$391:$B$394</c:f>
              <c:numCache>
                <c:formatCode>General</c:formatCode>
                <c:ptCount val="3"/>
                <c:pt idx="0">
                  <c:v>4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12-0747-A9A2-623F3EA94C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7941535"/>
        <c:axId val="1407211455"/>
      </c:barChart>
      <c:catAx>
        <c:axId val="1527941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07211455"/>
        <c:crosses val="autoZero"/>
        <c:auto val="1"/>
        <c:lblAlgn val="ctr"/>
        <c:lblOffset val="100"/>
        <c:noMultiLvlLbl val="0"/>
      </c:catAx>
      <c:valAx>
        <c:axId val="14072114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5279415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Hersfeld!PivotTable76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Kome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pomagati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Hersfeld'!$B$419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Hersfeld'!$A$420:$A$424</c:f>
              <c:strCache>
                <c:ptCount val="4"/>
                <c:pt idx="0">
                  <c:v>Članovima misije</c:v>
                </c:pt>
                <c:pt idx="1">
                  <c:v>Domovini</c:v>
                </c:pt>
                <c:pt idx="2">
                  <c:v>Svima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Hersfeld'!$B$420:$B$424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6A-7644-A63E-2D0893A715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39464303"/>
        <c:axId val="1428440559"/>
      </c:barChart>
      <c:catAx>
        <c:axId val="1439464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28440559"/>
        <c:crosses val="autoZero"/>
        <c:auto val="1"/>
        <c:lblAlgn val="ctr"/>
        <c:lblOffset val="100"/>
        <c:noMultiLvlLbl val="0"/>
      </c:catAx>
      <c:valAx>
        <c:axId val="14284405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394643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Hersfeld!PivotTable78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Zadovoljni</a:t>
            </a:r>
            <a:r>
              <a:rPr lang="en-US" dirty="0"/>
              <a:t> </a:t>
            </a:r>
            <a:r>
              <a:rPr lang="en-US" dirty="0" err="1"/>
              <a:t>organizacijom</a:t>
            </a:r>
            <a:r>
              <a:rPr lang="en-US" dirty="0"/>
              <a:t> </a:t>
            </a:r>
            <a:r>
              <a:rPr lang="en-US" dirty="0" err="1"/>
              <a:t>vjeronauka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Hersfeld'!$B$450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Hersfeld'!$A$451:$A$455</c:f>
              <c:strCache>
                <c:ptCount val="4"/>
                <c:pt idx="0">
                  <c:v>Ne znam</c:v>
                </c:pt>
                <c:pt idx="1">
                  <c:v>Vrlo zadovoljni</c:v>
                </c:pt>
                <c:pt idx="2">
                  <c:v>Zadovoljni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Hersfeld'!$B$451:$B$455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6C-2147-B318-42D7AECEC0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12052831"/>
        <c:axId val="1112487631"/>
      </c:barChart>
      <c:catAx>
        <c:axId val="111205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12487631"/>
        <c:crosses val="autoZero"/>
        <c:auto val="1"/>
        <c:lblAlgn val="ctr"/>
        <c:lblOffset val="100"/>
        <c:noMultiLvlLbl val="0"/>
      </c:catAx>
      <c:valAx>
        <c:axId val="1112487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12052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Hersfeld!PivotTable79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Koji </a:t>
            </a:r>
            <a:r>
              <a:rPr lang="en-US" dirty="0" err="1"/>
              <a:t>termin</a:t>
            </a:r>
            <a:r>
              <a:rPr lang="en-US" dirty="0"/>
              <a:t> </a:t>
            </a:r>
            <a:r>
              <a:rPr lang="en-US" dirty="0" err="1"/>
              <a:t>vjeronauka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Hersfeld'!$B$465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Hersfeld'!$A$466:$A$470</c:f>
              <c:strCache>
                <c:ptCount val="4"/>
                <c:pt idx="0">
                  <c:v>Kombinacija</c:v>
                </c:pt>
                <c:pt idx="1">
                  <c:v>Nije važno</c:v>
                </c:pt>
                <c:pt idx="2">
                  <c:v>Tjedan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Hersfeld'!$B$466:$B$470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B4-F341-BC6F-D89D68CFDF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8844703"/>
        <c:axId val="1411842575"/>
      </c:barChart>
      <c:catAx>
        <c:axId val="1428844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11842575"/>
        <c:crosses val="autoZero"/>
        <c:auto val="1"/>
        <c:lblAlgn val="ctr"/>
        <c:lblOffset val="100"/>
        <c:noMultiLvlLbl val="0"/>
      </c:catAx>
      <c:valAx>
        <c:axId val="14118425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28844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Hersfeld!PivotTable80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Naglasak</a:t>
            </a:r>
            <a:r>
              <a:rPr lang="en-US" dirty="0"/>
              <a:t> </a:t>
            </a:r>
            <a:r>
              <a:rPr lang="en-US" dirty="0" err="1"/>
              <a:t>vjeronauka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Hersfeld'!$B$480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Hersfeld'!$A$481:$A$484</c:f>
              <c:strCache>
                <c:ptCount val="3"/>
                <c:pt idx="0">
                  <c:v>Vjersko znanje</c:v>
                </c:pt>
                <c:pt idx="1">
                  <c:v>Zajedništvo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Hersfeld'!$B$481:$B$484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37-F447-B798-BF95D2E1FC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11822095"/>
        <c:axId val="1111974687"/>
      </c:barChart>
      <c:catAx>
        <c:axId val="11118220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11974687"/>
        <c:crosses val="autoZero"/>
        <c:auto val="1"/>
        <c:lblAlgn val="ctr"/>
        <c:lblOffset val="100"/>
        <c:noMultiLvlLbl val="0"/>
      </c:catAx>
      <c:valAx>
        <c:axId val="1111974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118220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Hersfeld!PivotTable82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Rad s djecom između PP i Krizme?</a:t>
            </a:r>
            <a:endParaRPr lang="de-DE" sz="1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Hersfeld'!$B$511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620-9341-8A05-6ACEF2A56D2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620-9341-8A05-6ACEF2A56D2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620-9341-8A05-6ACEF2A56D29}"/>
              </c:ext>
            </c:extLst>
          </c:dPt>
          <c:cat>
            <c:strRef>
              <c:f>'Auswertungen Bad Hersfeld'!$A$512:$A$515</c:f>
              <c:strCache>
                <c:ptCount val="3"/>
                <c:pt idx="0">
                  <c:v>Jako važno</c:v>
                </c:pt>
                <c:pt idx="1">
                  <c:v>Važno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Hersfeld'!$B$512:$B$515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620-9341-8A05-6ACEF2A56D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Hersfeld!PivotTable88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nedostaje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domovine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Hersfeld'!$B$601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Hersfeld'!$A$602:$A$605</c:f>
              <c:strCache>
                <c:ptCount val="3"/>
                <c:pt idx="0">
                  <c:v>Bliskost i zajedništvo</c:v>
                </c:pt>
                <c:pt idx="1">
                  <c:v>Tradicionalne pobožnosti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Hersfeld'!$B$602:$B$605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35-4D4C-9641-79B46FDD78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3892463"/>
        <c:axId val="1683440383"/>
      </c:barChart>
      <c:catAx>
        <c:axId val="14038924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83440383"/>
        <c:crosses val="autoZero"/>
        <c:auto val="1"/>
        <c:lblAlgn val="ctr"/>
        <c:lblOffset val="100"/>
        <c:noMultiLvlLbl val="0"/>
      </c:catAx>
      <c:valAx>
        <c:axId val="1683440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038924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Hersfeld!PivotTable52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Koliko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sudjelujete</a:t>
            </a:r>
            <a:r>
              <a:rPr lang="en-US" dirty="0"/>
              <a:t> u </a:t>
            </a:r>
            <a:r>
              <a:rPr lang="en-US" dirty="0" err="1"/>
              <a:t>aktivnostima</a:t>
            </a:r>
            <a:r>
              <a:rPr lang="en-US" dirty="0"/>
              <a:t> </a:t>
            </a:r>
            <a:r>
              <a:rPr lang="en-US" dirty="0" err="1"/>
              <a:t>misije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mise?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2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3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4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5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7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8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9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0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2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3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4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</c:pivotFmts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'Auswertungen Bad Hersfeld'!$B$39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7BE-C745-B754-490367C185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7BE-C745-B754-490367C1851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7BE-C745-B754-490367C1851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7BE-C745-B754-490367C18517}"/>
              </c:ext>
            </c:extLst>
          </c:dPt>
          <c:cat>
            <c:strRef>
              <c:f>'Auswertungen Bad Hersfeld'!$A$40:$A$44</c:f>
              <c:strCache>
                <c:ptCount val="4"/>
                <c:pt idx="0">
                  <c:v>Povremeno</c:v>
                </c:pt>
                <c:pt idx="1">
                  <c:v>Redovito</c:v>
                </c:pt>
                <c:pt idx="2">
                  <c:v>Rijetko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Hersfeld'!$B$40:$B$44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7BE-C745-B754-490367C185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Hersfeld!PivotTable89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Nedostaje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li Vam </a:t>
            </a:r>
            <a:r>
              <a:rPr lang="en-US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način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na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koji se </a:t>
            </a:r>
            <a:r>
              <a:rPr lang="en-US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slavila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sveta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misa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u HR/BiH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Hersfeld'!$B$616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Hersfeld'!$A$617:$A$620</c:f>
              <c:strCache>
                <c:ptCount val="3"/>
                <c:pt idx="0">
                  <c:v>Da, jako</c:v>
                </c:pt>
                <c:pt idx="1">
                  <c:v>Djelomično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Hersfeld'!$B$617:$B$620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78-DC4F-A54C-8407B6C8D3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3892047"/>
        <c:axId val="1403954159"/>
      </c:barChart>
      <c:catAx>
        <c:axId val="140389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03954159"/>
        <c:crosses val="autoZero"/>
        <c:auto val="1"/>
        <c:lblAlgn val="ctr"/>
        <c:lblOffset val="100"/>
        <c:noMultiLvlLbl val="0"/>
      </c:catAx>
      <c:valAx>
        <c:axId val="14039541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0389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Hersfeld!PivotTable90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Što bolje organizirano u domovini?</a:t>
            </a:r>
            <a:endParaRPr lang="de-DE" sz="1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Hersfeld'!$B$632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FC9-D346-8622-27301095B84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FC9-D346-8622-27301095B8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FC9-D346-8622-27301095B84D}"/>
              </c:ext>
            </c:extLst>
          </c:dPt>
          <c:cat>
            <c:strRef>
              <c:f>'Auswertungen Bad Hersfeld'!$A$633:$A$636</c:f>
              <c:strCache>
                <c:ptCount val="3"/>
                <c:pt idx="0">
                  <c:v>Liturgija</c:v>
                </c:pt>
                <c:pt idx="1">
                  <c:v>Okupljanja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Hersfeld'!$B$633:$B$636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FC9-D346-8622-27301095B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Hersfeld!PivotTable92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Koliko nedostaju tradicionalne pobožnosti?</a:t>
            </a:r>
            <a:endParaRPr lang="de-DE" sz="1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Hersfeld'!$B$663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CC0-DE4A-87B5-0BBE23614E4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CC0-DE4A-87B5-0BBE23614E4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CC0-DE4A-87B5-0BBE23614E4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CC0-DE4A-87B5-0BBE23614E49}"/>
              </c:ext>
            </c:extLst>
          </c:dPt>
          <c:cat>
            <c:strRef>
              <c:f>'Auswertungen Bad Hersfeld'!$A$664:$A$668</c:f>
              <c:strCache>
                <c:ptCount val="4"/>
                <c:pt idx="0">
                  <c:v>Jako</c:v>
                </c:pt>
                <c:pt idx="1">
                  <c:v>Malo</c:v>
                </c:pt>
                <c:pt idx="2">
                  <c:v>Umjereno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Hersfeld'!$B$664:$B$668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CC0-DE4A-87B5-0BBE23614E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Hersfeld!PivotTable91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Razlika</a:t>
            </a:r>
            <a:r>
              <a:rPr lang="en-US" dirty="0"/>
              <a:t> u </a:t>
            </a:r>
            <a:r>
              <a:rPr lang="en-US" dirty="0" err="1"/>
              <a:t>osjećaju</a:t>
            </a:r>
            <a:r>
              <a:rPr lang="en-US" dirty="0"/>
              <a:t> </a:t>
            </a:r>
            <a:r>
              <a:rPr lang="en-US" dirty="0" err="1"/>
              <a:t>pripadnosti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Hersfeld'!$B$649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Hersfeld'!$A$650:$A$653</c:f>
              <c:strCache>
                <c:ptCount val="3"/>
                <c:pt idx="0">
                  <c:v>Isti</c:v>
                </c:pt>
                <c:pt idx="1">
                  <c:v>Nisam razmišljao</c:v>
                </c:pt>
                <c:pt idx="2">
                  <c:v>(Leer)</c:v>
                </c:pt>
              </c:strCache>
            </c:strRef>
          </c:cat>
          <c:val>
            <c:numRef>
              <c:f>'Auswertungen Bad Hersfeld'!$B$650:$B$653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1F-904F-8D22-5F74F13813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9954639"/>
        <c:axId val="1111717359"/>
      </c:barChart>
      <c:catAx>
        <c:axId val="859954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11717359"/>
        <c:crosses val="autoZero"/>
        <c:auto val="1"/>
        <c:lblAlgn val="ctr"/>
        <c:lblOffset val="100"/>
        <c:noMultiLvlLbl val="0"/>
      </c:catAx>
      <c:valAx>
        <c:axId val="11117173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599546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Hersfeld!PivotTable55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Koliko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zadovoljni</a:t>
            </a:r>
            <a:r>
              <a:rPr lang="en-US" dirty="0"/>
              <a:t> </a:t>
            </a:r>
            <a:r>
              <a:rPr lang="en-US" dirty="0" err="1"/>
              <a:t>činjenicim</a:t>
            </a:r>
            <a:r>
              <a:rPr lang="en-US" dirty="0"/>
              <a:t> da </a:t>
            </a:r>
            <a:r>
              <a:rPr lang="en-US" dirty="0" err="1"/>
              <a:t>misija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svećenika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Hersfeld'!$B$91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Hersfeld'!$A$92:$A$94</c:f>
              <c:strCache>
                <c:ptCount val="2"/>
                <c:pt idx="0">
                  <c:v>Vrlo zadovoljni</c:v>
                </c:pt>
                <c:pt idx="1">
                  <c:v>(Leer)</c:v>
                </c:pt>
              </c:strCache>
            </c:strRef>
          </c:cat>
          <c:val>
            <c:numRef>
              <c:f>'Auswertungen Bad Hersfeld'!$B$92:$B$94</c:f>
              <c:numCache>
                <c:formatCode>General</c:formatCode>
                <c:ptCount val="2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37-8B4B-99A9-076E35298D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6523007"/>
        <c:axId val="1489800335"/>
      </c:barChart>
      <c:catAx>
        <c:axId val="1516523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89800335"/>
        <c:crosses val="autoZero"/>
        <c:auto val="1"/>
        <c:lblAlgn val="ctr"/>
        <c:lblOffset val="100"/>
        <c:noMultiLvlLbl val="0"/>
      </c:catAx>
      <c:valAx>
        <c:axId val="1489800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516523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Hersfeld!PivotTable56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Smatrate</a:t>
            </a:r>
            <a:r>
              <a:rPr lang="en-US" dirty="0"/>
              <a:t> li da </a:t>
            </a:r>
            <a:r>
              <a:rPr lang="en-US" dirty="0" err="1"/>
              <a:t>svećenik</a:t>
            </a:r>
            <a:r>
              <a:rPr lang="en-US" dirty="0"/>
              <a:t> </a:t>
            </a:r>
            <a:r>
              <a:rPr lang="en-US" dirty="0" err="1"/>
              <a:t>poznaje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vjernika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2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3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4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5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7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8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9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0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2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3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4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</c:pivotFmts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'Auswertungen Bad Hersfeld'!$B$107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86D-A248-AA66-BF2444F2D5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86D-A248-AA66-BF2444F2D5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86D-A248-AA66-BF2444F2D5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86D-A248-AA66-BF2444F2D5B1}"/>
              </c:ext>
            </c:extLst>
          </c:dPt>
          <c:cat>
            <c:strRef>
              <c:f>'Auswertungen Bad Hersfeld'!$A$108:$A$112</c:f>
              <c:strCache>
                <c:ptCount val="4"/>
                <c:pt idx="0">
                  <c:v>Da</c:v>
                </c:pt>
                <c:pt idx="1">
                  <c:v>Djelomično</c:v>
                </c:pt>
                <c:pt idx="2">
                  <c:v>Ne znam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Hersfeld'!$B$108:$B$112</c:f>
              <c:numCache>
                <c:formatCode>General</c:formatCode>
                <c:ptCount val="4"/>
                <c:pt idx="0">
                  <c:v>1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86D-A248-AA66-BF2444F2D5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Hersfeld!PivotTable58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Zamisliv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 </a:t>
            </a:r>
            <a:r>
              <a:rPr lang="en-US" dirty="0" err="1"/>
              <a:t>misije</a:t>
            </a:r>
            <a:r>
              <a:rPr lang="en-US" dirty="0"/>
              <a:t> bez </a:t>
            </a:r>
            <a:r>
              <a:rPr lang="en-US" dirty="0" err="1"/>
              <a:t>svećenika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Hersfeld'!$B$142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Hersfeld'!$A$143:$A$145</c:f>
              <c:strCache>
                <c:ptCount val="2"/>
                <c:pt idx="0">
                  <c:v>Ne</c:v>
                </c:pt>
                <c:pt idx="1">
                  <c:v>(Leer)</c:v>
                </c:pt>
              </c:strCache>
            </c:strRef>
          </c:cat>
          <c:val>
            <c:numRef>
              <c:f>'Auswertungen Bad Hersfeld'!$B$143:$B$145</c:f>
              <c:numCache>
                <c:formatCode>General</c:formatCode>
                <c:ptCount val="2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CD-704E-BCBD-86919292DB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4830031"/>
        <c:axId val="1680601695"/>
      </c:barChart>
      <c:catAx>
        <c:axId val="1404830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80601695"/>
        <c:crosses val="autoZero"/>
        <c:auto val="1"/>
        <c:lblAlgn val="ctr"/>
        <c:lblOffset val="100"/>
        <c:noMultiLvlLbl val="0"/>
      </c:catAx>
      <c:valAx>
        <c:axId val="16806016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048300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Hersfeld!PivotTable59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</a:t>
            </a:r>
            <a:r>
              <a:rPr lang="en-US" dirty="0" err="1"/>
              <a:t>Znate</a:t>
            </a:r>
            <a:r>
              <a:rPr lang="en-US" dirty="0"/>
              <a:t> li </a:t>
            </a:r>
            <a:r>
              <a:rPr lang="en-US" dirty="0" err="1"/>
              <a:t>tko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misijsko</a:t>
            </a:r>
            <a:r>
              <a:rPr lang="en-US" dirty="0"/>
              <a:t> </a:t>
            </a:r>
            <a:r>
              <a:rPr lang="en-US" dirty="0" err="1"/>
              <a:t>vijeće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Bad Hersfeld'!$B$157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Bad Hersfeld'!$A$158:$A$162</c:f>
              <c:strCache>
                <c:ptCount val="4"/>
                <c:pt idx="0">
                  <c:v>Da</c:v>
                </c:pt>
                <c:pt idx="1">
                  <c:v>Djelomično</c:v>
                </c:pt>
                <c:pt idx="2">
                  <c:v>Ne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Hersfeld'!$B$158:$B$162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40-A343-91CE-9B86EF8408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71976591"/>
        <c:axId val="1384024479"/>
      </c:barChart>
      <c:catAx>
        <c:axId val="1371976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84024479"/>
        <c:crosses val="autoZero"/>
        <c:auto val="1"/>
        <c:lblAlgn val="ctr"/>
        <c:lblOffset val="100"/>
        <c:noMultiLvlLbl val="0"/>
      </c:catAx>
      <c:valAx>
        <c:axId val="1384024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71976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Hersfeld!PivotTable61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Koliko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vijeća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Hersfeld'!$B$191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748-594B-89C0-48B5E4F2713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748-594B-89C0-48B5E4F271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748-594B-89C0-48B5E4F271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748-594B-89C0-48B5E4F27139}"/>
              </c:ext>
            </c:extLst>
          </c:dPt>
          <c:cat>
            <c:strRef>
              <c:f>'Auswertungen Bad Hersfeld'!$A$192:$A$196</c:f>
              <c:strCache>
                <c:ptCount val="4"/>
                <c:pt idx="0">
                  <c:v>Slabo</c:v>
                </c:pt>
                <c:pt idx="1">
                  <c:v>Umjereno</c:v>
                </c:pt>
                <c:pt idx="2">
                  <c:v>Vrlo poznate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Hersfeld'!$B$192:$B$196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748-594B-89C0-48B5E4F271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Bad Hersfeld!PivotTable60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Predstavlja</a:t>
            </a:r>
            <a:r>
              <a:rPr lang="en-US" dirty="0"/>
              <a:t> li </a:t>
            </a:r>
            <a:r>
              <a:rPr lang="en-US" dirty="0" err="1"/>
              <a:t>vijeće</a:t>
            </a:r>
            <a:r>
              <a:rPr lang="en-US" dirty="0"/>
              <a:t> dobro </a:t>
            </a:r>
            <a:r>
              <a:rPr lang="en-US" dirty="0" err="1"/>
              <a:t>vjernike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Bad Hersfeld'!$B$174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DE-8244-8F48-CFA63AF4DCA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DE-8244-8F48-CFA63AF4DCA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ADE-8244-8F48-CFA63AF4DCA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ADE-8244-8F48-CFA63AF4DCAE}"/>
              </c:ext>
            </c:extLst>
          </c:dPt>
          <c:cat>
            <c:strRef>
              <c:f>'Auswertungen Bad Hersfeld'!$A$175:$A$179</c:f>
              <c:strCache>
                <c:ptCount val="4"/>
                <c:pt idx="0">
                  <c:v>Da</c:v>
                </c:pt>
                <c:pt idx="1">
                  <c:v>Djelomično</c:v>
                </c:pt>
                <c:pt idx="2">
                  <c:v>Ne znam</c:v>
                </c:pt>
                <c:pt idx="3">
                  <c:v>(Leer)</c:v>
                </c:pt>
              </c:strCache>
            </c:strRef>
          </c:cat>
          <c:val>
            <c:numRef>
              <c:f>'Auswertungen Bad Hersfeld'!$B$175:$B$179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ADE-8244-8F48-CFA63AF4DC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D73C0A-1A25-96EB-A0C9-8261C9D86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B9FA9C1-BDC1-2382-0868-152CB8280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1966AD-BB27-9321-AE70-46E92A1AB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0783D7-12E4-CE6F-A207-B01E56C27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9EF55B-61BA-6ED0-6E06-7C1DFE552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891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BF4571-FB78-F197-D129-24693EE5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695E6C3-D008-F51B-D0C1-967C546F4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E09BDB-8B65-D708-4143-711F2BEB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091DB4-31A0-8A49-557E-6D38898D4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9960E2-A4DF-7A3E-3BF7-C6EBFAF48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0431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49176CF-8E7A-1D8E-5EAE-7D6E5BDDF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E675010-D33B-0EBF-D76A-37CCF0B10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5824E2-F567-99CC-A20F-2D556F41E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DFE078-C63A-11FC-3000-ED5A2DD5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F5C6C1-BF9E-AA65-F0FF-2C64E0F9B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854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547B9-4B21-5659-0C26-B73C6509A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F991E8-0781-D10A-4BCF-2DE765B4B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6E7808-4ECE-51A1-9730-F2F495468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58326F-069A-B560-9403-6F6750C2C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B4C9CA-574E-2820-3DC3-3C8B3D6F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514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AAB570-5197-9C91-56AF-1BADF8D80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C2B49A-F757-C2B7-4CC0-C368512EC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095FDC-4323-00E0-FEE9-DE4780312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051F69-CF0B-BDE1-CBE5-9EAC8A8C5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A9D70A-3897-3FD3-0E54-499A79008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87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AA7417-0A5D-9B58-004E-E97066B88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7775A1-0DF3-1E6A-5F6C-C4E0BB075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CCC525-508A-055C-FB51-A0C2A92048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17DFBD-A23F-C9B0-56CE-FBB9A2053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89F5DD-84BE-7963-728D-DC3D8C587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9533F4-0DB3-AF45-0ADD-768C83253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509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B823FF-492F-CE10-52B7-57B184A0A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DCD250-557D-6D5B-C265-11ED94F4F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FEDD6D-6FDA-99B6-68B7-39312107D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12D95C5-F28F-BEA9-0180-F3CFA890DF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B95244F-01C0-A7E7-3273-02355BFE7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7C53060-C918-3749-675C-B199ACC5E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C13F53B-FEF5-FB0C-B92C-28A11A017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4731D37-4CDA-71B3-8DB4-2020B2813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560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5CE6EE-D72D-C55D-EC09-4174C464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0725E74-5EB8-55EF-E372-78153706F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C73F39E-8246-556B-95B8-666652BD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AB30A73-E352-9A07-1DEF-5EDB31CA8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2772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67C868-75D4-EB32-067C-1D0395250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D466F95-20BB-5532-8665-D604D160B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14F2B3-DF28-6E38-0AF5-C715E74C1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9382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E13913-135E-95AB-9834-3DE89252E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533076-3221-BD78-38E1-0C6E65622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5B84550-BC11-F9E1-D121-FCAA2246A1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A9C9554-153F-1164-F4AC-40181879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89FDF64-FB6E-E93C-63D8-A5D129C7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6FBF0F-74FD-AF26-2D47-9AC1F8A33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081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3085B5-6CC5-6DCA-0F1C-626CD05EA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90E7667-1E37-4A2F-4448-19567E539C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CD02F9-F3E5-85FD-B18C-7B1A137EA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7997495-347B-4F01-C1AB-F5831A8F7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A0FB9A-9D16-1267-BA47-4022821AF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D7B6314-4610-C3C4-11FF-E94FB3EBA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563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32A2804-C64B-E406-913D-9524F0438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B927F4-14DA-978D-B0D3-D6D0D85BD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1C8607-DE80-9381-D398-6168AF5D0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CE1575-88CD-4828-0CB6-3CCA18932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F12F1F-BBBA-2991-C964-7DCB17D27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735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3.xml"/><Relationship Id="rId5" Type="http://schemas.openxmlformats.org/officeDocument/2006/relationships/chart" Target="../charts/chart32.xml"/><Relationship Id="rId4" Type="http://schemas.openxmlformats.org/officeDocument/2006/relationships/chart" Target="../charts/char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3DE214-B59A-4651-E11C-CEF8D4E6A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Opće</a:t>
            </a:r>
            <a:endParaRPr lang="de-DE" dirty="0"/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9918A097-81B7-B652-BA84-49838C88E2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6553413"/>
              </p:ext>
            </p:extLst>
          </p:nvPr>
        </p:nvGraphicFramePr>
        <p:xfrm>
          <a:off x="726142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1EFD3B84-3C19-D3F7-2C8C-04EA21B800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1874061"/>
              </p:ext>
            </p:extLst>
          </p:nvPr>
        </p:nvGraphicFramePr>
        <p:xfrm>
          <a:off x="6096000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2C82E071-251D-5B76-3376-AF2C4DDC7A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9459622"/>
              </p:ext>
            </p:extLst>
          </p:nvPr>
        </p:nvGraphicFramePr>
        <p:xfrm>
          <a:off x="6096000" y="3429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260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45E230-0CD0-B286-3828-61A67E510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Svećenik</a:t>
            </a:r>
            <a:endParaRPr lang="de-DE" dirty="0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161E8E75-94DB-73AC-5A88-4AC648126B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2170749"/>
              </p:ext>
            </p:extLst>
          </p:nvPr>
        </p:nvGraphicFramePr>
        <p:xfrm>
          <a:off x="8382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1A58687C-D112-5E81-3212-886AF28EED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8376199"/>
              </p:ext>
            </p:extLst>
          </p:nvPr>
        </p:nvGraphicFramePr>
        <p:xfrm>
          <a:off x="6096000" y="102790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37B50919-66F3-13B6-FFC9-D5F424CAC2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100553"/>
              </p:ext>
            </p:extLst>
          </p:nvPr>
        </p:nvGraphicFramePr>
        <p:xfrm>
          <a:off x="6096000" y="374967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10658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0D8C6A-A956-BF6E-94D7-B1BF2967A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Misijsko</a:t>
            </a:r>
            <a:r>
              <a:rPr lang="de-DE" dirty="0"/>
              <a:t> </a:t>
            </a:r>
            <a:r>
              <a:rPr lang="de-DE" dirty="0" err="1"/>
              <a:t>vijeće</a:t>
            </a:r>
            <a:endParaRPr lang="de-DE" dirty="0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4BBEF5A0-7CD5-2CDB-72F4-EB65D5601C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1135362"/>
              </p:ext>
            </p:extLst>
          </p:nvPr>
        </p:nvGraphicFramePr>
        <p:xfrm>
          <a:off x="8382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4E333D06-2FD7-32CA-3D7A-92DF8D3535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2916143"/>
              </p:ext>
            </p:extLst>
          </p:nvPr>
        </p:nvGraphicFramePr>
        <p:xfrm>
          <a:off x="6096000" y="102790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87211CA0-418C-C8BC-F054-96B43D3B33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8081954"/>
              </p:ext>
            </p:extLst>
          </p:nvPr>
        </p:nvGraphicFramePr>
        <p:xfrm>
          <a:off x="6096000" y="377110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8223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FD04E-9CD1-1471-96B8-92829F7ED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Liturgija</a:t>
            </a:r>
            <a:endParaRPr lang="de-DE" dirty="0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47D0E1E9-D2D6-D516-377C-C915D4F290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6898488"/>
              </p:ext>
            </p:extLst>
          </p:nvPr>
        </p:nvGraphicFramePr>
        <p:xfrm>
          <a:off x="838200" y="2169000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CF50B0BB-2C24-95A2-E240-57D63C50B3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9416545"/>
              </p:ext>
            </p:extLst>
          </p:nvPr>
        </p:nvGraphicFramePr>
        <p:xfrm>
          <a:off x="4747271" y="909000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CEA5DFFD-550D-085A-FCFF-C9F1E1B4E1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9063303"/>
              </p:ext>
            </p:extLst>
          </p:nvPr>
        </p:nvGraphicFramePr>
        <p:xfrm>
          <a:off x="3188735" y="3999769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Diagramm 11">
            <a:extLst>
              <a:ext uri="{FF2B5EF4-FFF2-40B4-BE49-F238E27FC236}">
                <a16:creationId xmlns:a16="http://schemas.microsoft.com/office/drawing/2014/main" id="{63ED2351-E62D-CB2A-AC19-AB607979C3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108634"/>
              </p:ext>
            </p:extLst>
          </p:nvPr>
        </p:nvGraphicFramePr>
        <p:xfrm>
          <a:off x="6766342" y="3429000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Diagramm 12">
            <a:extLst>
              <a:ext uri="{FF2B5EF4-FFF2-40B4-BE49-F238E27FC236}">
                <a16:creationId xmlns:a16="http://schemas.microsoft.com/office/drawing/2014/main" id="{BC3BFCAC-D01E-4150-3948-72A540E451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9948066"/>
              </p:ext>
            </p:extLst>
          </p:nvPr>
        </p:nvGraphicFramePr>
        <p:xfrm>
          <a:off x="8656342" y="909000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87690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D108A0-D7CB-8BB3-719B-797F372A5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Zajedni</a:t>
            </a:r>
            <a:r>
              <a:rPr lang="hr-HR" dirty="0"/>
              <a:t>štvo</a:t>
            </a:r>
            <a:endParaRPr lang="de-DE" dirty="0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F0E5DF4F-84D7-CC7B-264C-65BB67C2B8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5560292"/>
              </p:ext>
            </p:extLst>
          </p:nvPr>
        </p:nvGraphicFramePr>
        <p:xfrm>
          <a:off x="838200" y="1989000"/>
          <a:ext cx="288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BC54494A-1953-A62F-CB9F-8306F1A1C7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464125"/>
              </p:ext>
            </p:extLst>
          </p:nvPr>
        </p:nvGraphicFramePr>
        <p:xfrm>
          <a:off x="4656000" y="647611"/>
          <a:ext cx="288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C7B3B493-F483-3F36-C83A-FBBBA77774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230454"/>
              </p:ext>
            </p:extLst>
          </p:nvPr>
        </p:nvGraphicFramePr>
        <p:xfrm>
          <a:off x="4656000" y="3810097"/>
          <a:ext cx="288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1AEA4A43-0CBB-C316-DFBF-15D73AA7EB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3228520"/>
              </p:ext>
            </p:extLst>
          </p:nvPr>
        </p:nvGraphicFramePr>
        <p:xfrm>
          <a:off x="8473800" y="1989000"/>
          <a:ext cx="288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572916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35CAE6-5460-3D69-2859-42E847111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Njemačka </a:t>
            </a:r>
            <a:r>
              <a:rPr lang="de-DE" dirty="0" err="1"/>
              <a:t>župa</a:t>
            </a:r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50258724-2B4A-2DFD-8669-3FE71B65C6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1168085"/>
              </p:ext>
            </p:extLst>
          </p:nvPr>
        </p:nvGraphicFramePr>
        <p:xfrm>
          <a:off x="8382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C0F6BCFF-16A1-4EDE-9D0E-E7FCE93267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1177572"/>
              </p:ext>
            </p:extLst>
          </p:nvPr>
        </p:nvGraphicFramePr>
        <p:xfrm>
          <a:off x="6781802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10A210E4-0A66-AD47-1292-FB0F58443D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7807165"/>
              </p:ext>
            </p:extLst>
          </p:nvPr>
        </p:nvGraphicFramePr>
        <p:xfrm>
          <a:off x="6781802" y="374967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36665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E3BBEF-2A7E-2CA9-2278-9F0DF9C51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Karitas</a:t>
            </a:r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E38B1F23-0C9B-A1D8-5318-6FD0D5D1E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2662743"/>
              </p:ext>
            </p:extLst>
          </p:nvPr>
        </p:nvGraphicFramePr>
        <p:xfrm>
          <a:off x="838200" y="206188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53BB4B7A-F039-59B9-1101-6753942CF3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2807087"/>
              </p:ext>
            </p:extLst>
          </p:nvPr>
        </p:nvGraphicFramePr>
        <p:xfrm>
          <a:off x="6096000" y="68131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27DEC88E-E2E3-9357-F1A3-24595AB2EB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8257114"/>
              </p:ext>
            </p:extLst>
          </p:nvPr>
        </p:nvGraphicFramePr>
        <p:xfrm>
          <a:off x="6096000" y="343348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8945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1B5E1A-DAB1-3155-3F7A-BBA58B948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Vjeronauk</a:t>
            </a:r>
            <a:endParaRPr lang="de-DE" dirty="0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18B27F93-EED6-0344-2168-3CAAB02292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005846"/>
              </p:ext>
            </p:extLst>
          </p:nvPr>
        </p:nvGraphicFramePr>
        <p:xfrm>
          <a:off x="838200" y="2169000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A1D67C6A-1228-07DB-6592-B38FA7BDFE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6909031"/>
              </p:ext>
            </p:extLst>
          </p:nvPr>
        </p:nvGraphicFramePr>
        <p:xfrm>
          <a:off x="4836000" y="669844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7F7B37A8-E7C1-6681-7FBF-C5BCF327A9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2981665"/>
              </p:ext>
            </p:extLst>
          </p:nvPr>
        </p:nvGraphicFramePr>
        <p:xfrm>
          <a:off x="3576000" y="3668156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25F8D18B-C4E7-E925-07E3-CF941F2D31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857182"/>
              </p:ext>
            </p:extLst>
          </p:nvPr>
        </p:nvGraphicFramePr>
        <p:xfrm>
          <a:off x="7573800" y="2169000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45935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FB838C-3893-02E7-13A1-0F0F463E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Ostalo</a:t>
            </a:r>
            <a:r>
              <a:rPr lang="hr-HR" dirty="0"/>
              <a:t> – za one koji su nedavno pristigli</a:t>
            </a:r>
            <a:endParaRPr lang="de-DE" dirty="0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DDFFBCD7-6241-6B55-685E-2F62A1A57F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3937049"/>
              </p:ext>
            </p:extLst>
          </p:nvPr>
        </p:nvGraphicFramePr>
        <p:xfrm>
          <a:off x="838200" y="2459123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5FE64CDD-7620-72A9-CC9E-F559E038F6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6503866"/>
              </p:ext>
            </p:extLst>
          </p:nvPr>
        </p:nvGraphicFramePr>
        <p:xfrm>
          <a:off x="4724400" y="1151965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12FA41E4-6CC4-FDA8-B14B-5B78CD86A5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1051912"/>
              </p:ext>
            </p:extLst>
          </p:nvPr>
        </p:nvGraphicFramePr>
        <p:xfrm>
          <a:off x="3437467" y="4334435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84DDE783-9D5A-6E8E-1A92-83C15B1774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9467488"/>
              </p:ext>
            </p:extLst>
          </p:nvPr>
        </p:nvGraphicFramePr>
        <p:xfrm>
          <a:off x="7620000" y="1199123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Diagramm 11">
            <a:extLst>
              <a:ext uri="{FF2B5EF4-FFF2-40B4-BE49-F238E27FC236}">
                <a16:creationId xmlns:a16="http://schemas.microsoft.com/office/drawing/2014/main" id="{CEF72A07-63BC-11D5-6E27-F5AFBBA1D3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3490493"/>
              </p:ext>
            </p:extLst>
          </p:nvPr>
        </p:nvGraphicFramePr>
        <p:xfrm>
          <a:off x="7366000" y="4114800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83396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Breitbild</PresentationFormat>
  <Paragraphs>42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</vt:lpstr>
      <vt:lpstr>Opće</vt:lpstr>
      <vt:lpstr>Svećenik</vt:lpstr>
      <vt:lpstr>Misijsko vijeće</vt:lpstr>
      <vt:lpstr>Liturgija</vt:lpstr>
      <vt:lpstr>Zajedništvo</vt:lpstr>
      <vt:lpstr>Njemačka župa</vt:lpstr>
      <vt:lpstr>Karitas</vt:lpstr>
      <vt:lpstr>Vjeronauk</vt:lpstr>
      <vt:lpstr>Ostalo – za one koji su nedavno pristigli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Stipe Puda</dc:creator>
  <cp:lastModifiedBy>Klaric, David</cp:lastModifiedBy>
  <cp:revision>5</cp:revision>
  <dcterms:created xsi:type="dcterms:W3CDTF">2026-06-05T15:15:42Z</dcterms:created>
  <dcterms:modified xsi:type="dcterms:W3CDTF">2026-06-07T17:38:59Z</dcterms:modified>
</cp:coreProperties>
</file>